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48" r:id="rId1"/>
    <p:sldMasterId id="2147483653" r:id="rId2"/>
    <p:sldMasterId id="2147483655" r:id="rId3"/>
    <p:sldMasterId id="2147483670" r:id="rId4"/>
  </p:sldMasterIdLst>
  <p:notesMasterIdLst>
    <p:notesMasterId r:id="rId83"/>
  </p:notesMasterIdLst>
  <p:handoutMasterIdLst>
    <p:handoutMasterId r:id="rId84"/>
  </p:handoutMasterIdLst>
  <p:sldIdLst>
    <p:sldId id="259" r:id="rId5"/>
    <p:sldId id="361" r:id="rId6"/>
    <p:sldId id="489" r:id="rId7"/>
    <p:sldId id="624" r:id="rId8"/>
    <p:sldId id="490" r:id="rId9"/>
    <p:sldId id="608" r:id="rId10"/>
    <p:sldId id="437" r:id="rId11"/>
    <p:sldId id="606" r:id="rId12"/>
    <p:sldId id="558" r:id="rId13"/>
    <p:sldId id="492" r:id="rId14"/>
    <p:sldId id="493" r:id="rId15"/>
    <p:sldId id="396" r:id="rId16"/>
    <p:sldId id="494" r:id="rId17"/>
    <p:sldId id="607" r:id="rId18"/>
    <p:sldId id="439" r:id="rId19"/>
    <p:sldId id="495" r:id="rId20"/>
    <p:sldId id="500" r:id="rId21"/>
    <p:sldId id="440" r:id="rId22"/>
    <p:sldId id="501" r:id="rId23"/>
    <p:sldId id="502" r:id="rId24"/>
    <p:sldId id="609" r:id="rId25"/>
    <p:sldId id="542" r:id="rId26"/>
    <p:sldId id="543" r:id="rId27"/>
    <p:sldId id="441" r:id="rId28"/>
    <p:sldId id="544" r:id="rId29"/>
    <p:sldId id="545" r:id="rId30"/>
    <p:sldId id="549" r:id="rId31"/>
    <p:sldId id="504" r:id="rId32"/>
    <p:sldId id="505" r:id="rId33"/>
    <p:sldId id="550" r:id="rId34"/>
    <p:sldId id="442" r:id="rId35"/>
    <p:sldId id="559" r:id="rId36"/>
    <p:sldId id="560" r:id="rId37"/>
    <p:sldId id="443" r:id="rId38"/>
    <p:sldId id="444" r:id="rId39"/>
    <p:sldId id="612" r:id="rId40"/>
    <p:sldId id="610" r:id="rId41"/>
    <p:sldId id="445" r:id="rId42"/>
    <p:sldId id="546" r:id="rId43"/>
    <p:sldId id="611" r:id="rId44"/>
    <p:sldId id="507" r:id="rId45"/>
    <p:sldId id="446" r:id="rId46"/>
    <p:sldId id="447" r:id="rId47"/>
    <p:sldId id="509" r:id="rId48"/>
    <p:sldId id="551" r:id="rId49"/>
    <p:sldId id="510" r:id="rId50"/>
    <p:sldId id="448" r:id="rId51"/>
    <p:sldId id="613" r:id="rId52"/>
    <p:sldId id="449" r:id="rId53"/>
    <p:sldId id="577" r:id="rId54"/>
    <p:sldId id="578" r:id="rId55"/>
    <p:sldId id="579" r:id="rId56"/>
    <p:sldId id="580" r:id="rId57"/>
    <p:sldId id="581" r:id="rId58"/>
    <p:sldId id="450" r:id="rId59"/>
    <p:sldId id="451" r:id="rId60"/>
    <p:sldId id="614" r:id="rId61"/>
    <p:sldId id="452" r:id="rId62"/>
    <p:sldId id="615" r:id="rId63"/>
    <p:sldId id="552" r:id="rId64"/>
    <p:sldId id="514" r:id="rId65"/>
    <p:sldId id="453" r:id="rId66"/>
    <p:sldId id="625" r:id="rId67"/>
    <p:sldId id="626" r:id="rId68"/>
    <p:sldId id="454" r:id="rId69"/>
    <p:sldId id="503" r:id="rId70"/>
    <p:sldId id="455" r:id="rId71"/>
    <p:sldId id="456" r:id="rId72"/>
    <p:sldId id="457" r:id="rId73"/>
    <p:sldId id="458" r:id="rId74"/>
    <p:sldId id="459" r:id="rId75"/>
    <p:sldId id="460" r:id="rId76"/>
    <p:sldId id="461" r:id="rId77"/>
    <p:sldId id="462" r:id="rId78"/>
    <p:sldId id="463" r:id="rId79"/>
    <p:sldId id="464" r:id="rId80"/>
    <p:sldId id="465" r:id="rId81"/>
    <p:sldId id="375" r:id="rId8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C0000"/>
    <a:srgbClr val="003A8F"/>
    <a:srgbClr val="002C6C"/>
    <a:srgbClr val="E3893D"/>
    <a:srgbClr val="003A8E"/>
    <a:srgbClr val="E47C37"/>
    <a:srgbClr val="00449A"/>
    <a:srgbClr val="0064B8"/>
    <a:srgbClr val="F0F0F0"/>
    <a:srgbClr val="747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5" autoAdjust="0"/>
    <p:restoredTop sz="87130"/>
  </p:normalViewPr>
  <p:slideViewPr>
    <p:cSldViewPr snapToGrid="0" snapToObjects="1">
      <p:cViewPr varScale="1">
        <p:scale>
          <a:sx n="114" d="100"/>
          <a:sy n="114" d="100"/>
        </p:scale>
        <p:origin x="127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72" d="100"/>
          <a:sy n="172" d="100"/>
        </p:scale>
        <p:origin x="22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7705E-39B1-9745-BFB1-E2AFB77B681B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5FF3E-1ADD-BE4F-9ED2-20CB81AE97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pPr/>
              <a:t>2020/9/7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6699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2434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0956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3" y="223935"/>
            <a:ext cx="727787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4826259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1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45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0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419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48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151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991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32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3" y="223935"/>
            <a:ext cx="727787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4826259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1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86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" y="267177"/>
            <a:ext cx="7114844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180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332272" y="435936"/>
            <a:ext cx="192878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315254"/>
            <a:ext cx="5701478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00" b="1" spc="225">
                <a:solidFill>
                  <a:schemeClr val="bg1"/>
                </a:solidFill>
                <a:latin typeface="+mj-ea"/>
                <a:ea typeface="+mj-ea"/>
              </a:defRPr>
            </a:lvl1pPr>
            <a:lvl2pPr marL="342892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685783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028675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371566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3850298" y="6381865"/>
            <a:ext cx="1429627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sz="1200" b="1" spc="225" dirty="0">
                <a:solidFill>
                  <a:schemeClr val="tx2"/>
                </a:solidFill>
                <a:latin typeface="+mj-ea"/>
                <a:ea typeface="+mj-ea"/>
              </a:rPr>
              <a:t>《</a:t>
            </a:r>
            <a:r>
              <a:rPr lang="zh-CN" altLang="en-US" sz="1200" b="1" spc="225" dirty="0">
                <a:solidFill>
                  <a:schemeClr val="tx2"/>
                </a:solidFill>
                <a:latin typeface="+mj-ea"/>
                <a:ea typeface="+mj-ea"/>
              </a:rPr>
              <a:t>操作系统</a:t>
            </a:r>
            <a:r>
              <a:rPr lang="en-US" altLang="zh-CN" sz="1200" b="1" spc="225" dirty="0">
                <a:solidFill>
                  <a:schemeClr val="tx2"/>
                </a:solidFill>
                <a:latin typeface="+mj-ea"/>
                <a:ea typeface="+mj-ea"/>
              </a:rPr>
              <a:t>》</a:t>
            </a:r>
            <a:endParaRPr lang="zh-CN" altLang="en-US" sz="1200" b="1" spc="225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00063" y="6520363"/>
            <a:ext cx="8143875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内容占位符 2"/>
          <p:cNvSpPr>
            <a:spLocks noGrp="1"/>
          </p:cNvSpPr>
          <p:nvPr>
            <p:ph sz="quarter" idx="13"/>
          </p:nvPr>
        </p:nvSpPr>
        <p:spPr>
          <a:xfrm>
            <a:off x="638177" y="1304138"/>
            <a:ext cx="8005763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342892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685783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028675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371566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6863" y="191048"/>
            <a:ext cx="1464866" cy="61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6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5">
            <a:extLst>
              <a:ext uri="{FF2B5EF4-FFF2-40B4-BE49-F238E27FC236}">
                <a16:creationId xmlns:a16="http://schemas.microsoft.com/office/drawing/2014/main" id="{D5EA1F5E-1D4B-4E37-BBEE-8D2FBEB37E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6712ED-46D2-4A60-B4CE-6ADD228537F7}" type="datetime1">
              <a:rPr lang="zh-CN" altLang="en-US"/>
              <a:pPr>
                <a:defRPr/>
              </a:pPr>
              <a:t>2020/9/7</a:t>
            </a:fld>
            <a:endParaRPr lang="en-US" altLang="zh-CN"/>
          </a:p>
        </p:txBody>
      </p:sp>
      <p:sp>
        <p:nvSpPr>
          <p:cNvPr id="6" name="Rectangle 66">
            <a:extLst>
              <a:ext uri="{FF2B5EF4-FFF2-40B4-BE49-F238E27FC236}">
                <a16:creationId xmlns:a16="http://schemas.microsoft.com/office/drawing/2014/main" id="{4BCC3D89-068C-470B-A9F8-2FB4EDBA37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第四章  进程的同步与通信</a:t>
            </a:r>
            <a:endParaRPr lang="en-US" altLang="zh-CN"/>
          </a:p>
        </p:txBody>
      </p:sp>
      <p:sp>
        <p:nvSpPr>
          <p:cNvPr id="7" name="Rectangle 67">
            <a:extLst>
              <a:ext uri="{FF2B5EF4-FFF2-40B4-BE49-F238E27FC236}">
                <a16:creationId xmlns:a16="http://schemas.microsoft.com/office/drawing/2014/main" id="{31B72540-0371-4D3A-AB60-A6A7331219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325F36-8A66-4A99-9519-A9B13F1F332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5254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1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89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9848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116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21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461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300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779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0435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712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" y="267177"/>
            <a:ext cx="7114844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180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332272" y="435936"/>
            <a:ext cx="192878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315254"/>
            <a:ext cx="5701478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00" b="1" spc="225">
                <a:solidFill>
                  <a:schemeClr val="bg1"/>
                </a:solidFill>
                <a:latin typeface="+mj-ea"/>
                <a:ea typeface="+mj-ea"/>
              </a:defRPr>
            </a:lvl1pPr>
            <a:lvl2pPr marL="342892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685783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028675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371566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3850298" y="6381865"/>
            <a:ext cx="1429627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sz="1200" b="1" spc="225" dirty="0">
                <a:solidFill>
                  <a:schemeClr val="tx2"/>
                </a:solidFill>
                <a:latin typeface="+mj-ea"/>
                <a:ea typeface="+mj-ea"/>
              </a:rPr>
              <a:t>《</a:t>
            </a:r>
            <a:r>
              <a:rPr lang="zh-CN" altLang="en-US" sz="1200" b="1" spc="225" dirty="0">
                <a:solidFill>
                  <a:schemeClr val="tx2"/>
                </a:solidFill>
                <a:latin typeface="+mj-ea"/>
                <a:ea typeface="+mj-ea"/>
              </a:rPr>
              <a:t>操作系统</a:t>
            </a:r>
            <a:r>
              <a:rPr lang="en-US" altLang="zh-CN" sz="1200" b="1" spc="225" dirty="0">
                <a:solidFill>
                  <a:schemeClr val="tx2"/>
                </a:solidFill>
                <a:latin typeface="+mj-ea"/>
                <a:ea typeface="+mj-ea"/>
              </a:rPr>
              <a:t>》</a:t>
            </a:r>
            <a:endParaRPr lang="zh-CN" altLang="en-US" sz="1200" b="1" spc="225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00063" y="6520363"/>
            <a:ext cx="8143875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内容占位符 2"/>
          <p:cNvSpPr>
            <a:spLocks noGrp="1"/>
          </p:cNvSpPr>
          <p:nvPr>
            <p:ph sz="quarter" idx="13"/>
          </p:nvPr>
        </p:nvSpPr>
        <p:spPr>
          <a:xfrm>
            <a:off x="638177" y="1304138"/>
            <a:ext cx="8005763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342892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685783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028675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371566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6863" y="191048"/>
            <a:ext cx="1464866" cy="616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272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3"/>
          </p:nvPr>
        </p:nvSpPr>
        <p:spPr>
          <a:xfrm>
            <a:off x="2990631" y="5730247"/>
            <a:ext cx="294233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342892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685783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028675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371566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4257066" y="4702433"/>
            <a:ext cx="629868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342892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685783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028675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371566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数字</a:t>
            </a:r>
          </a:p>
        </p:txBody>
      </p:sp>
    </p:spTree>
    <p:extLst>
      <p:ext uri="{BB962C8B-B14F-4D97-AF65-F5344CB8AC3E}">
        <p14:creationId xmlns:p14="http://schemas.microsoft.com/office/powerpoint/2010/main" val="3509166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" y="267177"/>
            <a:ext cx="7114844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180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332272" y="435936"/>
            <a:ext cx="192878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495301" y="315254"/>
            <a:ext cx="5701478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100" b="1" spc="225">
                <a:solidFill>
                  <a:schemeClr val="bg1"/>
                </a:solidFill>
                <a:latin typeface="+mj-ea"/>
                <a:ea typeface="+mj-ea"/>
              </a:defRPr>
            </a:lvl1pPr>
            <a:lvl2pPr marL="342892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685783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028675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371566" indent="0">
              <a:buFontTx/>
              <a:buNone/>
              <a:defRPr sz="21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500063" y="6520363"/>
            <a:ext cx="8143875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6863" y="191048"/>
            <a:ext cx="1464866" cy="61640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3850298" y="6381865"/>
            <a:ext cx="1429627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sz="1200" b="1" spc="225" dirty="0">
                <a:solidFill>
                  <a:schemeClr val="tx2"/>
                </a:solidFill>
                <a:latin typeface="+mj-ea"/>
                <a:ea typeface="+mj-ea"/>
              </a:rPr>
              <a:t>《</a:t>
            </a:r>
            <a:r>
              <a:rPr lang="zh-CN" altLang="en-US" sz="1200" b="1" spc="225" dirty="0">
                <a:solidFill>
                  <a:schemeClr val="tx2"/>
                </a:solidFill>
                <a:latin typeface="+mj-ea"/>
                <a:ea typeface="+mj-ea"/>
              </a:rPr>
              <a:t>操作系统</a:t>
            </a:r>
            <a:r>
              <a:rPr lang="en-US" altLang="zh-CN" sz="1200" b="1" spc="225" dirty="0">
                <a:solidFill>
                  <a:schemeClr val="tx2"/>
                </a:solidFill>
                <a:latin typeface="+mj-ea"/>
                <a:ea typeface="+mj-ea"/>
              </a:rPr>
              <a:t>》</a:t>
            </a:r>
            <a:endParaRPr lang="zh-CN" altLang="en-US" sz="1200" b="1" spc="225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3"/>
          </p:nvPr>
        </p:nvSpPr>
        <p:spPr>
          <a:xfrm>
            <a:off x="2990631" y="5730247"/>
            <a:ext cx="2942339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342892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685783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028675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371566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4257066" y="4702433"/>
            <a:ext cx="629868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342892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685783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028675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371566" indent="0">
              <a:buFontTx/>
              <a:buNone/>
              <a:defRPr sz="18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数字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6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569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020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847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4750256" y="-308113"/>
            <a:ext cx="5374585" cy="7166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"/>
            <a:ext cx="9144000" cy="354435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" y="2"/>
            <a:ext cx="9143999" cy="3544357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92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8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alphaModFix amt="4000"/>
          </a:blip>
          <a:stretch>
            <a:fillRect/>
          </a:stretch>
        </p:blipFill>
        <p:spPr>
          <a:xfrm>
            <a:off x="4750256" y="-308113"/>
            <a:ext cx="5374585" cy="7166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2"/>
            <a:ext cx="9144000" cy="354435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" y="2"/>
            <a:ext cx="9143999" cy="3544357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119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0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9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0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1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2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68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3391547" y="817075"/>
            <a:ext cx="5416277" cy="5374585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64748" y="2102707"/>
            <a:ext cx="5143500" cy="3414005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519" y="289367"/>
            <a:ext cx="3414005" cy="6092093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文本框 30"/>
          <p:cNvSpPr txBox="1"/>
          <p:nvPr/>
        </p:nvSpPr>
        <p:spPr>
          <a:xfrm>
            <a:off x="4058904" y="2407966"/>
            <a:ext cx="325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8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3.2    </a:t>
            </a:r>
            <a:r>
              <a:rPr lang="zh-CN" altLang="en-US" sz="2400" b="1" spc="38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进程控制</a:t>
            </a:r>
          </a:p>
        </p:txBody>
      </p:sp>
      <p:sp>
        <p:nvSpPr>
          <p:cNvPr id="148" name="文本框 48"/>
          <p:cNvSpPr txBox="1"/>
          <p:nvPr/>
        </p:nvSpPr>
        <p:spPr>
          <a:xfrm>
            <a:off x="4058907" y="3183195"/>
            <a:ext cx="4644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8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3.3    </a:t>
            </a:r>
            <a:r>
              <a:rPr lang="zh-CN" altLang="en-US" sz="2400" b="1" spc="38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线程</a:t>
            </a:r>
          </a:p>
        </p:txBody>
      </p:sp>
      <p:sp>
        <p:nvSpPr>
          <p:cNvPr id="155" name="文本框 62"/>
          <p:cNvSpPr txBox="1"/>
          <p:nvPr/>
        </p:nvSpPr>
        <p:spPr>
          <a:xfrm>
            <a:off x="4058905" y="1649426"/>
            <a:ext cx="4217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8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3.1    </a:t>
            </a:r>
            <a:r>
              <a:rPr lang="zh-CN" altLang="en-US" sz="2400" b="1" spc="38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进程基础</a:t>
            </a:r>
          </a:p>
        </p:txBody>
      </p:sp>
      <p:sp>
        <p:nvSpPr>
          <p:cNvPr id="162" name="文本框 76"/>
          <p:cNvSpPr txBox="1"/>
          <p:nvPr/>
        </p:nvSpPr>
        <p:spPr>
          <a:xfrm>
            <a:off x="4058905" y="3998857"/>
            <a:ext cx="4493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8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3.4    </a:t>
            </a:r>
            <a:r>
              <a:rPr lang="zh-CN" altLang="en-US" sz="2400" b="1" spc="38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进程与线程的比较举例</a:t>
            </a:r>
          </a:p>
        </p:txBody>
      </p:sp>
      <p:sp>
        <p:nvSpPr>
          <p:cNvPr id="166" name="文本框 7"/>
          <p:cNvSpPr txBox="1"/>
          <p:nvPr/>
        </p:nvSpPr>
        <p:spPr>
          <a:xfrm>
            <a:off x="904715" y="2526361"/>
            <a:ext cx="14061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300" b="1" spc="38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3300" b="1" spc="38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3300" b="1" spc="38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章</a:t>
            </a:r>
          </a:p>
        </p:txBody>
      </p:sp>
      <p:sp>
        <p:nvSpPr>
          <p:cNvPr id="167" name="文本框 6"/>
          <p:cNvSpPr txBox="1"/>
          <p:nvPr/>
        </p:nvSpPr>
        <p:spPr>
          <a:xfrm>
            <a:off x="606394" y="3551897"/>
            <a:ext cx="2004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pc="38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进程与线程</a:t>
            </a:r>
          </a:p>
        </p:txBody>
      </p:sp>
      <p:sp>
        <p:nvSpPr>
          <p:cNvPr id="11" name="文本框 76"/>
          <p:cNvSpPr txBox="1"/>
          <p:nvPr/>
        </p:nvSpPr>
        <p:spPr>
          <a:xfrm>
            <a:off x="4058904" y="4881755"/>
            <a:ext cx="4748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8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3.5    </a:t>
            </a:r>
            <a:r>
              <a:rPr lang="zh-CN" altLang="en-US" sz="2400" b="1" spc="38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进程与线程相关的其它技术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23">
        <p:fade/>
      </p:transition>
    </mc:Choice>
    <mc:Fallback xmlns="">
      <p:transition spd="med" advTm="6623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EBC33B8-7F14-4ABD-837D-FF5620E093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宋体" panose="02010600030101010101" pitchFamily="2" charset="-122"/>
              </a:rPr>
              <a:t>程序并发执行的特点</a:t>
            </a:r>
          </a:p>
        </p:txBody>
      </p:sp>
      <p:sp>
        <p:nvSpPr>
          <p:cNvPr id="1741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96FB5F8-F05D-4E7B-93DC-0D222B0144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7772400" cy="1843088"/>
          </a:xfrm>
        </p:spPr>
        <p:txBody>
          <a:bodyPr/>
          <a:lstStyle/>
          <a:p>
            <a:pPr eaLnBrk="1" hangingPunct="1"/>
            <a:r>
              <a:rPr lang="zh-CN" altLang="en-US">
                <a:latin typeface="宋体" panose="02010600030101010101" pitchFamily="2" charset="-122"/>
              </a:rPr>
              <a:t>间断性</a:t>
            </a:r>
            <a:endParaRPr lang="zh-CN" altLang="en-US">
              <a:latin typeface="Times New Roman" panose="02020603050405020304" pitchFamily="18" charset="0"/>
            </a:endParaRPr>
          </a:p>
          <a:p>
            <a:pPr algn="just" eaLnBrk="1" hangingPunct="1"/>
            <a:r>
              <a:rPr lang="zh-CN" altLang="en-US">
                <a:latin typeface="Times New Roman" panose="02020603050405020304" pitchFamily="18" charset="0"/>
              </a:rPr>
              <a:t>失去程序的封闭性</a:t>
            </a:r>
          </a:p>
          <a:p>
            <a:pPr algn="just" eaLnBrk="1" hangingPunct="1"/>
            <a:r>
              <a:rPr lang="zh-CN" altLang="en-US">
                <a:latin typeface="Times New Roman" panose="02020603050405020304" pitchFamily="18" charset="0"/>
              </a:rPr>
              <a:t>不可再现性</a:t>
            </a:r>
            <a:endParaRPr lang="zh-CN" altLang="en-US"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/>
          </a:p>
        </p:txBody>
      </p:sp>
      <p:sp>
        <p:nvSpPr>
          <p:cNvPr id="342020" name="Text Box 4">
            <a:extLst>
              <a:ext uri="{FF2B5EF4-FFF2-40B4-BE49-F238E27FC236}">
                <a16:creationId xmlns:a16="http://schemas.microsoft.com/office/drawing/2014/main" id="{226B4FB5-03D1-4055-AD0E-A7CB07B22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020" y="3889696"/>
            <a:ext cx="8028759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2">
              <a:spcBef>
                <a:spcPct val="20000"/>
              </a:spcBef>
              <a:buFontTx/>
              <a:buChar char="•"/>
            </a:pPr>
            <a:r>
              <a:rPr kumimoji="0" lang="zh-CN" altLang="en-US" b="1" dirty="0">
                <a:solidFill>
                  <a:srgbClr val="990000"/>
                </a:solidFill>
                <a:sym typeface="Symbol" panose="05050102010706020507" pitchFamily="18" charset="2"/>
              </a:rPr>
              <a:t>一组在逻辑上互相独立的程序（程序段）在执行过程中其执行时间在客观上互相重叠，即一个程序（程序段）的执行尚未结束，另一个程序（程序段）的执行就已开始的执行方式称为程序的并发执行。</a:t>
            </a:r>
          </a:p>
          <a:p>
            <a:endParaRPr lang="en-US" altLang="zh-CN" sz="3200" b="1" dirty="0">
              <a:latin typeface="Times New Roman" panose="02020603050405020304" pitchFamily="18" charset="0"/>
            </a:endParaRPr>
          </a:p>
          <a:p>
            <a:r>
              <a:rPr lang="zh-CN" altLang="en-US" sz="3200" b="1" dirty="0">
                <a:latin typeface="Times New Roman" panose="02020603050405020304" pitchFamily="18" charset="0"/>
              </a:rPr>
              <a:t>任何并发执行都是不可再现的吗？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20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25B0F545-6192-416A-8104-D23B64B0D6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宋体" panose="02010600030101010101" pitchFamily="2" charset="-122"/>
              </a:rPr>
              <a:t>进程的定义</a:t>
            </a:r>
          </a:p>
        </p:txBody>
      </p:sp>
      <p:sp>
        <p:nvSpPr>
          <p:cNvPr id="1843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6887042-11D3-4B5E-9190-898B61376D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>
                <a:latin typeface="宋体" panose="02010600030101010101" pitchFamily="2" charset="-122"/>
              </a:rPr>
              <a:t>		进程的概念是</a:t>
            </a:r>
            <a:r>
              <a:rPr lang="zh-CN" altLang="en-US" sz="2800"/>
              <a:t>60</a:t>
            </a:r>
            <a:r>
              <a:rPr lang="zh-CN" altLang="en-US" sz="2800">
                <a:latin typeface="宋体" panose="02010600030101010101" pitchFamily="2" charset="-122"/>
              </a:rPr>
              <a:t>年代初首先由麻省理工学院的</a:t>
            </a:r>
            <a:r>
              <a:rPr lang="en-US" altLang="zh-CN" sz="2800"/>
              <a:t>MULTICS</a:t>
            </a:r>
            <a:r>
              <a:rPr lang="zh-CN" altLang="en-US" sz="2800">
                <a:latin typeface="宋体" panose="02010600030101010101" pitchFamily="2" charset="-122"/>
              </a:rPr>
              <a:t>系统和</a:t>
            </a:r>
            <a:r>
              <a:rPr lang="en-US" altLang="zh-CN" sz="2800"/>
              <a:t>IBM</a:t>
            </a:r>
            <a:r>
              <a:rPr lang="zh-CN" altLang="en-US" sz="2800">
                <a:latin typeface="宋体" panose="02010600030101010101" pitchFamily="2" charset="-122"/>
              </a:rPr>
              <a:t>公司的</a:t>
            </a:r>
            <a:r>
              <a:rPr lang="en-US" altLang="zh-CN" sz="2800"/>
              <a:t>CTSS/360</a:t>
            </a:r>
            <a:r>
              <a:rPr lang="zh-CN" altLang="en-US" sz="2800">
                <a:latin typeface="宋体" panose="02010600030101010101" pitchFamily="2" charset="-122"/>
              </a:rPr>
              <a:t>系统引入的。进程有很多各式各样的定义，如：</a:t>
            </a:r>
            <a:r>
              <a:rPr lang="zh-CN" altLang="en-US" sz="2800"/>
              <a:t> 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800">
                <a:latin typeface="Times New Roman" panose="02020603050405020304" pitchFamily="18" charset="0"/>
              </a:rPr>
              <a:t>行为的一个规则叫做程序，程序在处理机上执行时所发生的活动称为进程（</a:t>
            </a:r>
            <a:r>
              <a:rPr lang="en-US" altLang="zh-CN" sz="2800"/>
              <a:t>Dijkstra</a:t>
            </a:r>
            <a:r>
              <a:rPr lang="en-US" altLang="zh-CN" sz="2800">
                <a:latin typeface="Times New Roman" panose="02020603050405020304" pitchFamily="18" charset="0"/>
              </a:rPr>
              <a:t>）</a:t>
            </a:r>
            <a:endParaRPr lang="en-US" altLang="zh-CN" sz="2800"/>
          </a:p>
          <a:p>
            <a:pPr algn="just" eaLnBrk="1" hangingPunct="1">
              <a:lnSpc>
                <a:spcPct val="90000"/>
              </a:lnSpc>
            </a:pPr>
            <a:r>
              <a:rPr lang="zh-CN" altLang="en-US" sz="2800">
                <a:latin typeface="Times New Roman" panose="02020603050405020304" pitchFamily="18" charset="0"/>
              </a:rPr>
              <a:t>一个具有一定功能的程序关于某个数据集合的一次运行活动。</a:t>
            </a:r>
            <a:endParaRPr lang="zh-CN" altLang="en-US" sz="2800"/>
          </a:p>
          <a:p>
            <a:pPr eaLnBrk="1" hangingPunct="1">
              <a:lnSpc>
                <a:spcPct val="90000"/>
              </a:lnSpc>
            </a:pPr>
            <a:r>
              <a:rPr lang="zh-CN" altLang="en-US" sz="2800">
                <a:latin typeface="宋体" panose="02010600030101010101" pitchFamily="2" charset="-122"/>
              </a:rPr>
              <a:t>进程是一个程序与其数据一道通过处理机的执行所发生的活动</a:t>
            </a:r>
            <a:r>
              <a:rPr lang="zh-CN" altLang="en-US" sz="2800"/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634403" y="2197089"/>
            <a:ext cx="7664824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程序并发执行时，由于失去了封闭性，程序执行的结果与程序执行的速度有关，而程序向前推进的速度是随机和不可控的，其结果不再具有可再现性。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为了使并发执行的程序具有可再现性，必须使并发执行的程序能够被管理、制约，并控制其执行速度。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zh-CN" sz="2000" b="1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操作系统需要一个能描述程序的执行过程以及共享资源的基本单位，这个基本单位就是“进程” 。</a:t>
            </a: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634403" y="368280"/>
            <a:ext cx="2727362" cy="626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3.1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进程基础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43752" y="14231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总结：</a:t>
            </a:r>
          </a:p>
        </p:txBody>
      </p:sp>
      <p:sp>
        <p:nvSpPr>
          <p:cNvPr id="5" name="文本框 4"/>
          <p:cNvSpPr txBox="1"/>
          <p:nvPr/>
        </p:nvSpPr>
        <p:spPr>
          <a:xfrm flipH="1">
            <a:off x="398312" y="1518546"/>
            <a:ext cx="90880" cy="270882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51392A6-9FF3-4517-B811-663C0338E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/>
              <a:t>进程同程序的比较</a:t>
            </a:r>
          </a:p>
        </p:txBody>
      </p:sp>
      <p:sp>
        <p:nvSpPr>
          <p:cNvPr id="34406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4961FEA6-1A53-4E86-9F50-92EA22CC82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066800"/>
            <a:ext cx="7924800" cy="52578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2800">
                <a:latin typeface="Times New Roman" panose="02020603050405020304" pitchFamily="18" charset="0"/>
              </a:rPr>
              <a:t>程序是指令的有序集合，是一个静态的概念。进程是程序在处理机上的一次执行过程，它是一个动态的概念。</a:t>
            </a:r>
            <a:endParaRPr lang="zh-CN" altLang="en-US" sz="2800"/>
          </a:p>
          <a:p>
            <a:pPr algn="just" eaLnBrk="1" hangingPunct="1">
              <a:lnSpc>
                <a:spcPct val="90000"/>
              </a:lnSpc>
            </a:pPr>
            <a:r>
              <a:rPr lang="zh-CN" altLang="en-US" sz="2800">
                <a:latin typeface="Times New Roman" panose="02020603050405020304" pitchFamily="18" charset="0"/>
              </a:rPr>
              <a:t>程序可以作为一种软件资料长期存在，而进程是有一定生命期的。程序是永久的，进程是暂时的。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800">
                <a:latin typeface="楷体_GB2312" pitchFamily="49" charset="-122"/>
              </a:rPr>
              <a:t>进程更能真实地描述并发，而程序不能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800">
                <a:latin typeface="楷体_GB2312" pitchFamily="49" charset="-122"/>
              </a:rPr>
              <a:t>进程是由程序和数据两部分组成的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z="2800">
                <a:latin typeface="楷体_GB2312" pitchFamily="49" charset="-122"/>
              </a:rPr>
              <a:t>进程具有创建其他进程的功能，而程序没有</a:t>
            </a:r>
            <a:endParaRPr lang="zh-CN" altLang="en-US" sz="2800"/>
          </a:p>
          <a:p>
            <a:pPr eaLnBrk="1" hangingPunct="1">
              <a:lnSpc>
                <a:spcPct val="90000"/>
              </a:lnSpc>
            </a:pPr>
            <a:r>
              <a:rPr lang="zh-CN" altLang="en-US" sz="2800">
                <a:latin typeface="宋体" panose="02010600030101010101" pitchFamily="2" charset="-122"/>
              </a:rPr>
              <a:t>同一程序同时运行于若干个数据集合上，它将属于若干个不同的进程。也就是说</a:t>
            </a:r>
            <a:r>
              <a:rPr lang="zh-CN" altLang="en-US" sz="2800">
                <a:latin typeface="Times New Roman" panose="02020603050405020304" pitchFamily="18" charset="0"/>
              </a:rPr>
              <a:t>同一程序可以对应多个进程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67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4EBBE63-ABB1-46F0-8484-3C681162E2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457200"/>
            <a:ext cx="8534400" cy="533400"/>
          </a:xfrm>
        </p:spPr>
        <p:txBody>
          <a:bodyPr/>
          <a:lstStyle/>
          <a:p>
            <a:pPr lvl="1" eaLnBrk="1" hangingPunct="1"/>
            <a:r>
              <a:rPr lang="zh-CN" altLang="en-US" b="1">
                <a:solidFill>
                  <a:srgbClr val="23B3D5"/>
                </a:solidFill>
                <a:latin typeface="楷体_GB2312" pitchFamily="49" charset="-122"/>
                <a:ea typeface="楷体_GB2312" pitchFamily="49" charset="-122"/>
              </a:rPr>
              <a:t>程序与进程的对比</a:t>
            </a:r>
          </a:p>
        </p:txBody>
      </p:sp>
      <p:graphicFrame>
        <p:nvGraphicFramePr>
          <p:cNvPr id="3074" name="Object 3">
            <a:extLst>
              <a:ext uri="{FF2B5EF4-FFF2-40B4-BE49-F238E27FC236}">
                <a16:creationId xmlns:a16="http://schemas.microsoft.com/office/drawing/2014/main" id="{79566230-E2B8-4C03-A67F-EFCB838F17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2263" y="1193800"/>
          <a:ext cx="8929687" cy="237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文档" r:id="rId3" imgW="4467240" imgH="1195200" progId="Word.Document.8">
                  <p:embed/>
                </p:oleObj>
              </mc:Choice>
              <mc:Fallback>
                <p:oleObj name="文档" r:id="rId3" imgW="4467240" imgH="1195200" progId="Word.Document.8">
                  <p:embed/>
                  <p:pic>
                    <p:nvPicPr>
                      <p:cNvPr id="3074" name="Object 3">
                        <a:extLst>
                          <a:ext uri="{FF2B5EF4-FFF2-40B4-BE49-F238E27FC236}">
                            <a16:creationId xmlns:a16="http://schemas.microsoft.com/office/drawing/2014/main" id="{79566230-E2B8-4C03-A67F-EFCB838F17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3" y="1193800"/>
                        <a:ext cx="8929687" cy="237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Rectangle 4">
            <a:extLst>
              <a:ext uri="{FF2B5EF4-FFF2-40B4-BE49-F238E27FC236}">
                <a16:creationId xmlns:a16="http://schemas.microsoft.com/office/drawing/2014/main" id="{D0E3013B-9052-4717-B0D6-4C6B4EE14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255963"/>
            <a:ext cx="8534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>
                <a:solidFill>
                  <a:srgbClr val="23B3D5"/>
                </a:solidFill>
                <a:latin typeface="宋体" panose="02010600030101010101" pitchFamily="2" charset="-122"/>
                <a:ea typeface="楷体_GB2312" pitchFamily="49" charset="-122"/>
              </a:rPr>
              <a:t>程序与进程的</a:t>
            </a:r>
            <a:r>
              <a:rPr lang="zh-CN" altLang="en-US" sz="2800" b="1">
                <a:solidFill>
                  <a:srgbClr val="23B3D5"/>
                </a:solidFill>
                <a:ea typeface="楷体_GB2312" pitchFamily="49" charset="-122"/>
              </a:rPr>
              <a:t>类比</a:t>
            </a:r>
          </a:p>
        </p:txBody>
      </p:sp>
      <p:graphicFrame>
        <p:nvGraphicFramePr>
          <p:cNvPr id="3075" name="Object 5">
            <a:extLst>
              <a:ext uri="{FF2B5EF4-FFF2-40B4-BE49-F238E27FC236}">
                <a16:creationId xmlns:a16="http://schemas.microsoft.com/office/drawing/2014/main" id="{3CFC6A91-FE89-44BF-B997-70E8B5EB52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3962400"/>
          <a:ext cx="4459288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文档" r:id="rId5" imgW="1781409" imgH="870846" progId="Word.Document.8">
                  <p:embed/>
                </p:oleObj>
              </mc:Choice>
              <mc:Fallback>
                <p:oleObj name="文档" r:id="rId5" imgW="1781409" imgH="870846" progId="Word.Document.8">
                  <p:embed/>
                  <p:pic>
                    <p:nvPicPr>
                      <p:cNvPr id="3075" name="Object 5">
                        <a:extLst>
                          <a:ext uri="{FF2B5EF4-FFF2-40B4-BE49-F238E27FC236}">
                            <a16:creationId xmlns:a16="http://schemas.microsoft.com/office/drawing/2014/main" id="{3CFC6A91-FE89-44BF-B997-70E8B5EB52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962400"/>
                        <a:ext cx="4459288" cy="191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634403" y="368280"/>
            <a:ext cx="2727362" cy="626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3.1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进程基础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40275" y="1087631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进程的定义</a:t>
            </a:r>
            <a:r>
              <a:rPr lang="zh-CN" altLang="en-US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sz="2000" b="1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3751" y="1389508"/>
            <a:ext cx="727485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kern="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是程序的一次执行；</a:t>
            </a:r>
            <a:endParaRPr lang="zh-CN" altLang="zh-CN" b="1" kern="100" dirty="0">
              <a:solidFill>
                <a:srgbClr val="002C6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kern="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正在运行的程序的一个实例；</a:t>
            </a:r>
            <a:endParaRPr lang="zh-CN" altLang="zh-CN" b="1" kern="100" dirty="0">
              <a:solidFill>
                <a:srgbClr val="002C6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kern="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可以分配给处理器并由处理器执行的一个实体；</a:t>
            </a:r>
            <a:endParaRPr lang="zh-CN" altLang="zh-CN" b="1" kern="100" dirty="0">
              <a:solidFill>
                <a:srgbClr val="002C6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kern="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是可以和别的计算并发执行的计算；</a:t>
            </a:r>
            <a:endParaRPr lang="zh-CN" altLang="zh-CN" b="1" kern="100" dirty="0">
              <a:solidFill>
                <a:srgbClr val="002C6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>
              <a:lnSpc>
                <a:spcPct val="125000"/>
              </a:lnSpc>
              <a:buFont typeface="Wingdings" panose="05000000000000000000" pitchFamily="2" charset="2"/>
              <a:buChar char=""/>
            </a:pPr>
            <a:r>
              <a:rPr lang="zh-CN" altLang="zh-CN" b="1" kern="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是程序在一个数据集合上的运行过程，是系统进行资源分配和调度的一个独立单位。</a:t>
            </a:r>
            <a:endParaRPr lang="zh-CN" altLang="zh-CN" b="1" kern="100" dirty="0">
              <a:solidFill>
                <a:srgbClr val="002C6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3436" y="1115228"/>
            <a:ext cx="4733367" cy="8617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266700">
              <a:lnSpc>
                <a:spcPct val="125000"/>
              </a:lnSpc>
            </a:pPr>
            <a:r>
              <a:rPr lang="zh-CN" altLang="zh-CN" sz="2000" b="1" kern="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进程有以下四个特征</a:t>
            </a:r>
            <a:r>
              <a:rPr lang="zh-CN" altLang="en-US" sz="2000" b="1" kern="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：</a:t>
            </a:r>
            <a:endParaRPr lang="zh-CN" altLang="zh-CN" sz="2000" b="1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>
              <a:lnSpc>
                <a:spcPct val="125000"/>
              </a:lnSpc>
            </a:pPr>
            <a:r>
              <a:rPr lang="en-US" altLang="zh-CN" sz="2000" b="1" kern="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zh-CN" sz="2000" b="1" kern="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动态性</a:t>
            </a:r>
            <a:r>
              <a:rPr lang="zh-CN" altLang="en-US" sz="2000" b="1" kern="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2000" b="1" kern="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并发性</a:t>
            </a:r>
            <a:r>
              <a:rPr lang="zh-CN" altLang="en-US" sz="2000" b="1" kern="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2000" b="1" kern="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独立性</a:t>
            </a:r>
            <a:r>
              <a:rPr lang="zh-CN" altLang="en-US" sz="2000" b="1" kern="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2000" b="1" kern="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异步性</a:t>
            </a:r>
            <a:endParaRPr lang="zh-CN" altLang="zh-CN" sz="2000" b="1" kern="100" dirty="0">
              <a:solidFill>
                <a:srgbClr val="002C6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996251"/>
              </p:ext>
            </p:extLst>
          </p:nvPr>
        </p:nvGraphicFramePr>
        <p:xfrm>
          <a:off x="477366" y="3953759"/>
          <a:ext cx="7781367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2645">
                  <a:extLst>
                    <a:ext uri="{9D8B030D-6E8A-4147-A177-3AD203B41FA5}">
                      <a16:colId xmlns:a16="http://schemas.microsoft.com/office/drawing/2014/main" val="1418879582"/>
                    </a:ext>
                  </a:extLst>
                </a:gridCol>
                <a:gridCol w="4258722">
                  <a:extLst>
                    <a:ext uri="{9D8B030D-6E8A-4147-A177-3AD203B41FA5}">
                      <a16:colId xmlns:a16="http://schemas.microsoft.com/office/drawing/2014/main" val="274395160"/>
                    </a:ext>
                  </a:extLst>
                </a:gridCol>
              </a:tblGrid>
              <a:tr h="15419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程序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进程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00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rgbClr val="6C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静态的实体，指令的集合</a:t>
                      </a:r>
                      <a:endParaRPr lang="zh-CN" altLang="en-US" b="1" dirty="0">
                        <a:solidFill>
                          <a:srgbClr val="6C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rgbClr val="6C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动态的实体，有生命期</a:t>
                      </a:r>
                      <a:endParaRPr lang="zh-CN" altLang="en-US" b="1" dirty="0">
                        <a:solidFill>
                          <a:srgbClr val="6C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82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rgbClr val="6C0000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无并发性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i="0" kern="1200" dirty="0">
                          <a:solidFill>
                            <a:srgbClr val="6C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进程具有</a:t>
                      </a:r>
                      <a:r>
                        <a:rPr lang="zh-CN" altLang="en-US" sz="1800" b="1" i="0" u="none" strike="noStrike" kern="1200" dirty="0">
                          <a:solidFill>
                            <a:srgbClr val="6C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并发性</a:t>
                      </a:r>
                      <a:r>
                        <a:rPr lang="en-US" altLang="zh-CN" sz="1800" b="1" i="0" kern="1200" dirty="0">
                          <a:solidFill>
                            <a:srgbClr val="6C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,</a:t>
                      </a:r>
                      <a:r>
                        <a:rPr lang="zh-CN" altLang="en-US" sz="1800" b="1" i="0" kern="1200" dirty="0">
                          <a:solidFill>
                            <a:srgbClr val="6C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能与其它进程并发运行</a:t>
                      </a:r>
                      <a:endParaRPr lang="zh-CN" altLang="en-US" b="1" dirty="0">
                        <a:solidFill>
                          <a:srgbClr val="6C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32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rgbClr val="6C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没有建立进程的程序不能运行</a:t>
                      </a:r>
                      <a:r>
                        <a:rPr lang="en-US" altLang="zh-CN" sz="1800" b="1" kern="1200" dirty="0">
                          <a:solidFill>
                            <a:srgbClr val="6C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 </a:t>
                      </a:r>
                      <a:endParaRPr lang="zh-CN" altLang="en-US" b="1" dirty="0">
                        <a:solidFill>
                          <a:srgbClr val="6C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rgbClr val="6C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进程具有独立性，是一个能独立运行的基本单位</a:t>
                      </a:r>
                      <a:endParaRPr lang="zh-CN" altLang="en-US" b="1" dirty="0">
                        <a:solidFill>
                          <a:srgbClr val="6C0000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074959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11331" y="1186892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4847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F74F1900-D6D3-42CA-BC0B-9CD8F22EE1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宋体" panose="02010600030101010101" pitchFamily="2" charset="-122"/>
              </a:rPr>
              <a:t> 进程的特征</a:t>
            </a:r>
          </a:p>
        </p:txBody>
      </p:sp>
      <p:sp>
        <p:nvSpPr>
          <p:cNvPr id="2048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178B8EF-E82B-4C4A-BD6D-A8B06B7D1D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2800">
                <a:latin typeface="Times New Roman" panose="02020603050405020304" pitchFamily="18" charset="0"/>
              </a:rPr>
              <a:t>结构特征：由程序段</a:t>
            </a:r>
            <a:r>
              <a:rPr lang="zh-CN" altLang="en-US" sz="2800"/>
              <a:t> </a:t>
            </a:r>
            <a:r>
              <a:rPr lang="zh-CN" altLang="en-US" sz="2800">
                <a:latin typeface="Times New Roman" panose="02020603050405020304" pitchFamily="18" charset="0"/>
              </a:rPr>
              <a:t>、数据段、进程控制块三部分组成</a:t>
            </a:r>
            <a:endParaRPr lang="zh-CN" altLang="en-US" sz="2800"/>
          </a:p>
          <a:p>
            <a:pPr algn="just" eaLnBrk="1" hangingPunct="1">
              <a:lnSpc>
                <a:spcPct val="90000"/>
              </a:lnSpc>
            </a:pPr>
            <a:r>
              <a:rPr lang="zh-CN" altLang="en-US" sz="2800">
                <a:latin typeface="Times New Roman" panose="02020603050405020304" pitchFamily="18" charset="0"/>
              </a:rPr>
              <a:t>动态性：进程是程序的执行</a:t>
            </a:r>
            <a:endParaRPr lang="zh-CN" altLang="en-US" sz="2800"/>
          </a:p>
          <a:p>
            <a:pPr algn="just" eaLnBrk="1" hangingPunct="1">
              <a:lnSpc>
                <a:spcPct val="90000"/>
              </a:lnSpc>
            </a:pPr>
            <a:r>
              <a:rPr lang="zh-CN" altLang="en-US" sz="2800">
                <a:latin typeface="Times New Roman" panose="02020603050405020304" pitchFamily="18" charset="0"/>
              </a:rPr>
              <a:t>并发性：多个进程可同存于内存中，能在一段时间内同时运行</a:t>
            </a:r>
            <a:endParaRPr lang="zh-CN" altLang="en-US" sz="2800"/>
          </a:p>
          <a:p>
            <a:pPr algn="just" eaLnBrk="1" hangingPunct="1">
              <a:lnSpc>
                <a:spcPct val="90000"/>
              </a:lnSpc>
            </a:pPr>
            <a:r>
              <a:rPr lang="zh-CN" altLang="en-US" sz="2800">
                <a:latin typeface="Times New Roman" panose="02020603050405020304" pitchFamily="18" charset="0"/>
              </a:rPr>
              <a:t>独立性：独立运行的基本单位，独立获得资源和调度的基本单位。</a:t>
            </a:r>
            <a:endParaRPr lang="zh-CN" altLang="en-US" sz="2800"/>
          </a:p>
          <a:p>
            <a:pPr algn="just" eaLnBrk="1" hangingPunct="1">
              <a:lnSpc>
                <a:spcPct val="90000"/>
              </a:lnSpc>
            </a:pPr>
            <a:r>
              <a:rPr lang="zh-CN" altLang="en-US" sz="2800">
                <a:latin typeface="Times New Roman" panose="02020603050405020304" pitchFamily="18" charset="0"/>
              </a:rPr>
              <a:t>异步性：各进程按各自独立的不可预知的速度向前推进</a:t>
            </a:r>
            <a:endParaRPr lang="zh-CN" altLang="en-US" sz="280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F3D01C2-0B94-4358-BC0C-0163DC262E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425" y="152400"/>
            <a:ext cx="8791575" cy="990600"/>
          </a:xfrm>
        </p:spPr>
        <p:txBody>
          <a:bodyPr/>
          <a:lstStyle/>
          <a:p>
            <a:pPr eaLnBrk="1" hangingPunct="1"/>
            <a:r>
              <a:rPr lang="zh-CN" altLang="en-US" sz="3600" dirty="0">
                <a:latin typeface="楷体_GB2312" pitchFamily="49" charset="-122"/>
              </a:rPr>
              <a:t>进程的描述</a:t>
            </a:r>
            <a:r>
              <a:rPr lang="en-US" altLang="zh-CN" sz="3600" dirty="0">
                <a:latin typeface="Times New Roman" panose="02020603050405020304" pitchFamily="18" charset="0"/>
              </a:rPr>
              <a:t>——</a:t>
            </a:r>
            <a:r>
              <a:rPr lang="zh-CN" altLang="en-US" sz="3600" dirty="0">
                <a:latin typeface="楷体_GB2312" pitchFamily="49" charset="-122"/>
              </a:rPr>
              <a:t>进程控制块</a:t>
            </a:r>
          </a:p>
        </p:txBody>
      </p:sp>
      <p:sp>
        <p:nvSpPr>
          <p:cNvPr id="2150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0ACFAA7-5E1F-42D3-84C2-9FC148277D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>
                <a:latin typeface="宋体" panose="02010600030101010101" pitchFamily="2" charset="-122"/>
              </a:rPr>
              <a:t>进程</a:t>
            </a:r>
            <a:r>
              <a:rPr lang="zh-CN" altLang="en-US" sz="2800">
                <a:latin typeface="楷体_GB2312" pitchFamily="49" charset="-122"/>
              </a:rPr>
              <a:t>控制块（</a:t>
            </a:r>
            <a:r>
              <a:rPr lang="en-US" altLang="zh-CN" sz="2800">
                <a:latin typeface="楷体_GB2312" pitchFamily="49" charset="-122"/>
              </a:rPr>
              <a:t>Process Control Block）</a:t>
            </a:r>
          </a:p>
          <a:p>
            <a:pPr lvl="1" eaLnBrk="1" hangingPunct="1"/>
            <a:r>
              <a:rPr lang="zh-CN" altLang="en-US" sz="2400">
                <a:latin typeface="宋体" panose="02010600030101010101" pitchFamily="2" charset="-122"/>
              </a:rPr>
              <a:t>为了描述一个进程和其它进程以及系统资源的关系，为了刻画一个进程在各个不同时期所处的状态，采用了一个与进程相联系的数据块，称为进程控制块（</a:t>
            </a:r>
            <a:r>
              <a:rPr lang="en-US" altLang="zh-CN" sz="2400">
                <a:latin typeface="宋体" panose="02010600030101010101" pitchFamily="2" charset="-122"/>
              </a:rPr>
              <a:t>PCB）。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800">
              <a:latin typeface="楷体_GB2312" pitchFamily="49" charset="-122"/>
            </a:endParaRPr>
          </a:p>
          <a:p>
            <a:pPr eaLnBrk="1" hangingPunct="1"/>
            <a:r>
              <a:rPr lang="zh-CN" altLang="en-US" sz="2800">
                <a:latin typeface="楷体_GB2312" pitchFamily="49" charset="-122"/>
              </a:rPr>
              <a:t>系统利用</a:t>
            </a:r>
            <a:r>
              <a:rPr lang="en-US" altLang="zh-CN" sz="2800">
                <a:latin typeface="楷体_GB2312" pitchFamily="49" charset="-122"/>
              </a:rPr>
              <a:t>PCB</a:t>
            </a:r>
            <a:r>
              <a:rPr lang="zh-CN" altLang="en-US" sz="2800">
                <a:latin typeface="楷体_GB2312" pitchFamily="49" charset="-122"/>
              </a:rPr>
              <a:t>来控制和管理进程，所以</a:t>
            </a:r>
            <a:r>
              <a:rPr lang="en-US" altLang="zh-CN" sz="2800">
                <a:latin typeface="楷体_GB2312" pitchFamily="49" charset="-122"/>
              </a:rPr>
              <a:t>PCB</a:t>
            </a:r>
            <a:r>
              <a:rPr lang="zh-CN" altLang="en-US" sz="2800">
                <a:latin typeface="楷体_GB2312" pitchFamily="49" charset="-122"/>
              </a:rPr>
              <a:t>是系统</a:t>
            </a:r>
            <a:r>
              <a:rPr lang="zh-CN" altLang="en-US" sz="2800">
                <a:solidFill>
                  <a:srgbClr val="FF0369"/>
                </a:solidFill>
                <a:latin typeface="楷体_GB2312" pitchFamily="49" charset="-122"/>
              </a:rPr>
              <a:t>感知进程存在的唯一标志</a:t>
            </a:r>
          </a:p>
          <a:p>
            <a:pPr eaLnBrk="1" hangingPunct="1"/>
            <a:r>
              <a:rPr lang="zh-CN" altLang="en-US" sz="2800">
                <a:latin typeface="楷体_GB2312" pitchFamily="49" charset="-122"/>
              </a:rPr>
              <a:t>进程与</a:t>
            </a:r>
            <a:r>
              <a:rPr lang="en-US" altLang="zh-CN" sz="2800">
                <a:latin typeface="楷体_GB2312" pitchFamily="49" charset="-122"/>
              </a:rPr>
              <a:t>PCB</a:t>
            </a:r>
            <a:r>
              <a:rPr lang="zh-CN" altLang="en-US" sz="2800">
                <a:latin typeface="楷体_GB2312" pitchFamily="49" charset="-122"/>
              </a:rPr>
              <a:t>是一一对应的</a:t>
            </a:r>
            <a:endParaRPr lang="zh-CN" altLang="en-US"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634403" y="368280"/>
            <a:ext cx="2727362" cy="626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3.1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进程基础</a:t>
            </a:r>
          </a:p>
        </p:txBody>
      </p:sp>
      <p:sp>
        <p:nvSpPr>
          <p:cNvPr id="6" name="矩形 5"/>
          <p:cNvSpPr/>
          <p:nvPr/>
        </p:nvSpPr>
        <p:spPr>
          <a:xfrm>
            <a:off x="418050" y="1094018"/>
            <a:ext cx="54469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进程是系统分配资源和调度的基本单位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</a:p>
          <a:p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操作系统</a:t>
            </a:r>
            <a:r>
              <a:rPr lang="zh-CN" altLang="en-US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</a:t>
            </a:r>
            <a:r>
              <a:rPr lang="zh-CN" altLang="zh-CN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进程控制块</a:t>
            </a:r>
            <a:r>
              <a:rPr lang="en-US" altLang="zh-CN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PCB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感知进程的存在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086225" y="3578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578" y="1511166"/>
            <a:ext cx="2077538" cy="328943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26226" y="2563394"/>
            <a:ext cx="5230598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zh-CN" b="1" kern="10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进程是由一段可执行的程序、数据（程序数据、用户栈以及可修改的程序）、系统栈（用于保存参数、过程调用地址以及系统调用地址）、以及进程控制块</a:t>
            </a:r>
            <a:r>
              <a:rPr lang="en-US" altLang="zh-CN" b="1" kern="10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PCB</a:t>
            </a:r>
            <a:r>
              <a:rPr lang="zh-CN" altLang="zh-CN" b="1" kern="10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组成的集合，该集合称为进程映像</a:t>
            </a:r>
            <a:r>
              <a:rPr lang="zh-CN" altLang="en-US" b="1" kern="10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b="1" dirty="0">
              <a:solidFill>
                <a:srgbClr val="002C6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278" y="4084407"/>
            <a:ext cx="2896647" cy="2390129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2114697" y="1471828"/>
            <a:ext cx="1724146" cy="6672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右箭头 19"/>
          <p:cNvSpPr/>
          <p:nvPr/>
        </p:nvSpPr>
        <p:spPr>
          <a:xfrm flipV="1">
            <a:off x="3697356" y="1973178"/>
            <a:ext cx="2544417" cy="2695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2835575" y="3827459"/>
            <a:ext cx="282389" cy="4243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60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DDB175DE-F6DF-42AB-87B5-B14503714F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>
                <a:latin typeface="宋体" panose="02010600030101010101" pitchFamily="2" charset="-122"/>
              </a:rPr>
              <a:t>PCB</a:t>
            </a:r>
            <a:r>
              <a:rPr lang="zh-CN" altLang="en-US">
                <a:latin typeface="宋体" panose="02010600030101010101" pitchFamily="2" charset="-122"/>
              </a:rPr>
              <a:t>的内容</a:t>
            </a:r>
          </a:p>
        </p:txBody>
      </p:sp>
      <p:sp>
        <p:nvSpPr>
          <p:cNvPr id="2253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10AD81F-2560-447A-B357-84B6D7512E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294688" cy="5284788"/>
          </a:xfrm>
        </p:spPr>
        <p:txBody>
          <a:bodyPr/>
          <a:lstStyle/>
          <a:p>
            <a:pPr eaLnBrk="1" hangingPunct="1">
              <a:buSzPct val="55000"/>
              <a:buFont typeface="Wingdings" panose="05000000000000000000" pitchFamily="2" charset="2"/>
              <a:buNone/>
            </a:pPr>
            <a:r>
              <a:rPr lang="zh-CN" altLang="en-US" sz="2800">
                <a:latin typeface="楷体_GB2312" pitchFamily="49" charset="-122"/>
              </a:rPr>
              <a:t>进程描述信息：</a:t>
            </a:r>
          </a:p>
          <a:p>
            <a:pPr lvl="1" eaLnBrk="1" hangingPunct="1"/>
            <a:r>
              <a:rPr lang="zh-CN" altLang="en-US" sz="2400" b="1">
                <a:latin typeface="Times New Roman" panose="02020603050405020304" pitchFamily="18" charset="0"/>
              </a:rPr>
              <a:t>进程标识符(</a:t>
            </a:r>
            <a:r>
              <a:rPr lang="en-US" altLang="zh-CN" sz="2400" b="1">
                <a:latin typeface="Times New Roman" panose="02020603050405020304" pitchFamily="18" charset="0"/>
              </a:rPr>
              <a:t>process ID)，</a:t>
            </a:r>
            <a:r>
              <a:rPr lang="zh-CN" altLang="en-US" sz="2400" b="1">
                <a:latin typeface="Times New Roman" panose="02020603050405020304" pitchFamily="18" charset="0"/>
              </a:rPr>
              <a:t>唯一，通常是一个整数</a:t>
            </a:r>
          </a:p>
          <a:p>
            <a:pPr lvl="1" eaLnBrk="1" hangingPunct="1"/>
            <a:r>
              <a:rPr lang="zh-CN" altLang="en-US" sz="2400" b="1">
                <a:latin typeface="Times New Roman" panose="02020603050405020304" pitchFamily="18" charset="0"/>
              </a:rPr>
              <a:t>进程名，通常基于可执行文件名（不唯一）</a:t>
            </a:r>
          </a:p>
          <a:p>
            <a:pPr lvl="1" eaLnBrk="1" hangingPunct="1"/>
            <a:r>
              <a:rPr lang="zh-CN" altLang="en-US" sz="2400" b="1">
                <a:latin typeface="Times New Roman" panose="02020603050405020304" pitchFamily="18" charset="0"/>
              </a:rPr>
              <a:t>用户标识符(</a:t>
            </a:r>
            <a:r>
              <a:rPr lang="en-US" altLang="zh-CN" sz="2400" b="1">
                <a:latin typeface="Times New Roman" panose="02020603050405020304" pitchFamily="18" charset="0"/>
              </a:rPr>
              <a:t>user ID)；</a:t>
            </a:r>
            <a:r>
              <a:rPr lang="zh-CN" altLang="en-US" sz="2400" b="1">
                <a:latin typeface="Times New Roman" panose="02020603050405020304" pitchFamily="18" charset="0"/>
              </a:rPr>
              <a:t>进程组关系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进程控制信息：</a:t>
            </a:r>
          </a:p>
          <a:p>
            <a:pPr lvl="1" eaLnBrk="1" hangingPunct="1"/>
            <a:r>
              <a:rPr lang="zh-CN" altLang="en-US" sz="2400" b="1"/>
              <a:t>当前状态</a:t>
            </a:r>
          </a:p>
          <a:p>
            <a:pPr lvl="1" eaLnBrk="1" hangingPunct="1"/>
            <a:r>
              <a:rPr lang="zh-CN" altLang="en-US" sz="2400" b="1"/>
              <a:t>优先级</a:t>
            </a:r>
            <a:r>
              <a:rPr lang="zh-CN" altLang="en-US" sz="2400" b="1">
                <a:latin typeface="Times New Roman" panose="02020603050405020304" pitchFamily="18" charset="0"/>
              </a:rPr>
              <a:t>(</a:t>
            </a:r>
            <a:r>
              <a:rPr lang="en-US" altLang="zh-CN" sz="2400" b="1">
                <a:latin typeface="Times New Roman" panose="02020603050405020304" pitchFamily="18" charset="0"/>
              </a:rPr>
              <a:t>priority)</a:t>
            </a:r>
          </a:p>
          <a:p>
            <a:pPr lvl="1" eaLnBrk="1" hangingPunct="1"/>
            <a:r>
              <a:rPr lang="zh-CN" altLang="en-US" sz="2400" b="1"/>
              <a:t>代码执行入口地址</a:t>
            </a:r>
          </a:p>
          <a:p>
            <a:pPr lvl="1" eaLnBrk="1" hangingPunct="1"/>
            <a:r>
              <a:rPr lang="zh-CN" altLang="en-US" sz="2400" b="1"/>
              <a:t>程序的外存地址</a:t>
            </a:r>
          </a:p>
          <a:p>
            <a:pPr lvl="1" eaLnBrk="1" hangingPunct="1"/>
            <a:r>
              <a:rPr lang="zh-CN" altLang="en-US" sz="2400" b="1"/>
              <a:t>运行统计信息（执行时间、页面调度）</a:t>
            </a:r>
          </a:p>
          <a:p>
            <a:pPr lvl="1" eaLnBrk="1" hangingPunct="1"/>
            <a:r>
              <a:rPr lang="zh-CN" altLang="en-US" sz="2400" b="1"/>
              <a:t>进程间同步和通信；阻塞原因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2585" y="1118136"/>
            <a:ext cx="5701478" cy="380873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itchFamily="18" charset="0"/>
                <a:ea typeface="DotumChe" pitchFamily="49" charset="-127"/>
              </a:rPr>
              <a:t>课程教材：</a:t>
            </a: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857234" y="1448439"/>
            <a:ext cx="7520284" cy="215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程序的顺序执行</a:t>
            </a:r>
            <a:r>
              <a:rPr lang="zh-CN" altLang="en-US" sz="2000" dirty="0">
                <a:latin typeface="宋体" panose="02010600030101010101" pitchFamily="2" charset="-122"/>
              </a:rPr>
              <a:t>及特征</a:t>
            </a:r>
            <a:endParaRPr lang="en-US" altLang="zh-CN" sz="2000" b="1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处理器严格按照程序所规定的顺序运行，只有当前指令结束后，下一条指令才能开始执行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系统所有资源为这个程序独占，直至执行结束。顺序执行的程序具有顺序性、封闭性、可再现性的特点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0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2585" y="1501746"/>
            <a:ext cx="128586" cy="277865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634403" y="368280"/>
            <a:ext cx="5701478" cy="50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3.1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进程基础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5DA369C6-624F-4D11-8606-95A80EE073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latin typeface="宋体" panose="02010600030101010101" pitchFamily="2" charset="-122"/>
            </a:endParaRPr>
          </a:p>
        </p:txBody>
      </p:sp>
      <p:sp>
        <p:nvSpPr>
          <p:cNvPr id="2355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F704C8F4-ECB8-4E90-B2BE-2ED134BF1F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294688" cy="5132388"/>
          </a:xfrm>
        </p:spPr>
        <p:txBody>
          <a:bodyPr/>
          <a:lstStyle/>
          <a:p>
            <a:pPr lvl="1" eaLnBrk="1" hangingPunct="1"/>
            <a:r>
              <a:rPr lang="zh-CN" altLang="en-US" sz="2400" b="1">
                <a:latin typeface="楷体_GB2312" pitchFamily="49" charset="-122"/>
              </a:rPr>
              <a:t>进程的队列指针</a:t>
            </a:r>
          </a:p>
          <a:p>
            <a:pPr lvl="1" eaLnBrk="1" hangingPunct="1"/>
            <a:r>
              <a:rPr lang="zh-CN" altLang="en-US" sz="2400" b="1">
                <a:latin typeface="楷体_GB2312" pitchFamily="49" charset="-122"/>
              </a:rPr>
              <a:t>进程的消息队列指针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>
                <a:latin typeface="楷体_GB2312" pitchFamily="49" charset="-122"/>
              </a:rPr>
              <a:t>所拥有的资源和使用情况</a:t>
            </a:r>
            <a:r>
              <a:rPr lang="zh-CN" altLang="en-US" sz="2800"/>
              <a:t>：</a:t>
            </a:r>
          </a:p>
          <a:p>
            <a:pPr lvl="1" eaLnBrk="1" hangingPunct="1"/>
            <a:r>
              <a:rPr lang="zh-CN" altLang="en-US" sz="2400" b="1"/>
              <a:t>虚拟地址空间的现状</a:t>
            </a:r>
          </a:p>
          <a:p>
            <a:pPr lvl="1" eaLnBrk="1" hangingPunct="1"/>
            <a:r>
              <a:rPr lang="zh-CN" altLang="en-US" sz="2400" b="1"/>
              <a:t>打开文件列表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/>
              <a:t>CPU</a:t>
            </a:r>
            <a:r>
              <a:rPr lang="zh-CN" altLang="en-US" sz="2800"/>
              <a:t>现场保护信息：</a:t>
            </a:r>
          </a:p>
          <a:p>
            <a:pPr lvl="1" eaLnBrk="1" hangingPunct="1"/>
            <a:r>
              <a:rPr lang="zh-CN" altLang="en-US" sz="2400" b="1"/>
              <a:t>寄存器值</a:t>
            </a:r>
            <a:r>
              <a:rPr lang="zh-CN" altLang="en-US" sz="2400" b="1">
                <a:latin typeface="Times New Roman" panose="02020603050405020304" pitchFamily="18" charset="0"/>
              </a:rPr>
              <a:t>（通用、程序计数器</a:t>
            </a:r>
            <a:r>
              <a:rPr lang="en-US" altLang="zh-CN" sz="2400" b="1">
                <a:latin typeface="Times New Roman" panose="02020603050405020304" pitchFamily="18" charset="0"/>
              </a:rPr>
              <a:t>PC、</a:t>
            </a:r>
            <a:r>
              <a:rPr lang="zh-CN" altLang="en-US" sz="2400" b="1">
                <a:latin typeface="Times New Roman" panose="02020603050405020304" pitchFamily="18" charset="0"/>
              </a:rPr>
              <a:t>状态</a:t>
            </a:r>
            <a:r>
              <a:rPr lang="en-US" altLang="zh-CN" sz="2400" b="1">
                <a:latin typeface="Times New Roman" panose="02020603050405020304" pitchFamily="18" charset="0"/>
              </a:rPr>
              <a:t>PSW，</a:t>
            </a:r>
            <a:r>
              <a:rPr lang="zh-CN" altLang="en-US" sz="2400" b="1">
                <a:latin typeface="Times New Roman" panose="02020603050405020304" pitchFamily="18" charset="0"/>
              </a:rPr>
              <a:t>地址包括栈指针）</a:t>
            </a:r>
          </a:p>
          <a:p>
            <a:pPr lvl="1" eaLnBrk="1" hangingPunct="1"/>
            <a:r>
              <a:rPr lang="zh-CN" altLang="en-US" sz="2400" b="1">
                <a:latin typeface="楷体_GB2312" pitchFamily="49" charset="-122"/>
              </a:rPr>
              <a:t>指向赋予该进程的段/页表的指针</a:t>
            </a:r>
            <a:endParaRPr lang="zh-CN" altLang="en-US" sz="2400" b="1"/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800">
              <a:latin typeface="楷体_GB2312" pitchFamily="49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65283C30-0388-4F74-9CE6-ECB1C8B5E5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81000"/>
            <a:ext cx="7772400" cy="5715000"/>
          </a:xfrm>
        </p:spPr>
        <p:txBody>
          <a:bodyPr/>
          <a:lstStyle/>
          <a:p>
            <a:pPr lvl="2" eaLnBrk="1" hangingPunct="1">
              <a:spcBef>
                <a:spcPct val="0"/>
              </a:spcBef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资源管理信息</a:t>
            </a:r>
          </a:p>
          <a:p>
            <a:pPr lvl="3" eaLnBrk="1" hangingPunct="1">
              <a:spcBef>
                <a:spcPct val="0"/>
              </a:spcBef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占用内存大小及管理用数据结构指针</a:t>
            </a:r>
          </a:p>
          <a:p>
            <a:pPr lvl="3" eaLnBrk="1" hangingPunct="1">
              <a:spcBef>
                <a:spcPct val="0"/>
              </a:spcBef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对换或覆盖信息</a:t>
            </a:r>
          </a:p>
          <a:p>
            <a:pPr lvl="3" eaLnBrk="1" hangingPunct="1">
              <a:spcBef>
                <a:spcPct val="0"/>
              </a:spcBef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共享程序段大小及起始地址</a:t>
            </a:r>
          </a:p>
          <a:p>
            <a:pPr lvl="3" eaLnBrk="1" hangingPunct="1">
              <a:spcBef>
                <a:spcPct val="0"/>
              </a:spcBef>
            </a:pP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I/O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设备相关信息</a:t>
            </a:r>
          </a:p>
          <a:p>
            <a:pPr lvl="3" eaLnBrk="1" hangingPunct="1">
              <a:spcBef>
                <a:spcPct val="0"/>
              </a:spcBef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指向文件系统的指针及有关标识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CPU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现场保护区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PCB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基本信息</a:t>
            </a:r>
          </a:p>
        </p:txBody>
      </p:sp>
      <p:graphicFrame>
        <p:nvGraphicFramePr>
          <p:cNvPr id="4098" name="Object 3">
            <a:extLst>
              <a:ext uri="{FF2B5EF4-FFF2-40B4-BE49-F238E27FC236}">
                <a16:creationId xmlns:a16="http://schemas.microsoft.com/office/drawing/2014/main" id="{43C855D0-85DF-4F92-9C7C-911740F9C2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3189288"/>
          <a:ext cx="7575550" cy="369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位图图像" r:id="rId3" imgW="5687219" imgH="3258005" progId="Paint.Picture">
                  <p:embed/>
                </p:oleObj>
              </mc:Choice>
              <mc:Fallback>
                <p:oleObj name="位图图像" r:id="rId3" imgW="5687219" imgH="3258005" progId="Paint.Picture">
                  <p:embed/>
                  <p:pic>
                    <p:nvPicPr>
                      <p:cNvPr id="4098" name="Object 3">
                        <a:extLst>
                          <a:ext uri="{FF2B5EF4-FFF2-40B4-BE49-F238E27FC236}">
                            <a16:creationId xmlns:a16="http://schemas.microsoft.com/office/drawing/2014/main" id="{43C855D0-85DF-4F92-9C7C-911740F9C2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189288"/>
                        <a:ext cx="7575550" cy="369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80F5271D-A1D8-4EA5-A0F6-ABE5F9C7F4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宋体" panose="02010600030101010101" pitchFamily="2" charset="-122"/>
              </a:rPr>
              <a:t>进程的状态及转换</a:t>
            </a:r>
          </a:p>
        </p:txBody>
      </p:sp>
      <p:sp>
        <p:nvSpPr>
          <p:cNvPr id="3072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35F8B41-1B6C-4775-BDF1-82A75D79B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8649" y="1825625"/>
            <a:ext cx="8322403" cy="43513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latin typeface="宋体" panose="02010600030101010101" pitchFamily="2" charset="-122"/>
              </a:rPr>
              <a:t>进程有三种基本状态：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latin typeface="宋体" panose="02010600030101010101" pitchFamily="2" charset="-122"/>
              </a:rPr>
              <a:t>	进程在生命消亡前处于且仅处于三种基本状态之一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dirty="0"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latin typeface="宋体" panose="02010600030101010101" pitchFamily="2" charset="-122"/>
              </a:rPr>
              <a:t>	不同系统设置的进程状态数目不同</a:t>
            </a:r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5CEE11E6-3D65-45B1-9EDD-6424D2B4D9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800">
                <a:latin typeface="楷体_GB2312" pitchFamily="49" charset="-122"/>
              </a:rPr>
              <a:t>进程的三种基本状态</a:t>
            </a:r>
          </a:p>
        </p:txBody>
      </p:sp>
      <p:sp>
        <p:nvSpPr>
          <p:cNvPr id="3174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AA16452-A641-4FFD-972C-F85A89A3A4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z="2800" dirty="0">
                <a:latin typeface="Times New Roman" panose="02020603050405020304" pitchFamily="18" charset="0"/>
              </a:rPr>
              <a:t>就绪状态（</a:t>
            </a:r>
            <a:r>
              <a:rPr lang="en-US" altLang="zh-CN" sz="2800" dirty="0"/>
              <a:t>Ready</a:t>
            </a:r>
            <a:r>
              <a:rPr lang="en-US" altLang="zh-CN" sz="2800" dirty="0">
                <a:latin typeface="Times New Roman" panose="02020603050405020304" pitchFamily="18" charset="0"/>
              </a:rPr>
              <a:t>）：</a:t>
            </a:r>
            <a:r>
              <a:rPr lang="zh-CN" altLang="en-US" sz="2800" dirty="0">
                <a:latin typeface="Times New Roman" panose="02020603050405020304" pitchFamily="18" charset="0"/>
              </a:rPr>
              <a:t>存在于处理机调度队列中的那些进程，它们已经准备就绪，一旦得到</a:t>
            </a:r>
            <a:r>
              <a:rPr lang="en-US" altLang="zh-CN" sz="2800" dirty="0"/>
              <a:t>CPU</a:t>
            </a:r>
            <a:r>
              <a:rPr lang="en-US" altLang="zh-CN" sz="2800" dirty="0">
                <a:latin typeface="Times New Roman" panose="02020603050405020304" pitchFamily="18" charset="0"/>
              </a:rPr>
              <a:t>，</a:t>
            </a:r>
            <a:r>
              <a:rPr lang="zh-CN" altLang="en-US" sz="2800" dirty="0">
                <a:latin typeface="Times New Roman" panose="02020603050405020304" pitchFamily="18" charset="0"/>
              </a:rPr>
              <a:t>就立即可以运行。这些进程所处的状态为就绪状态。</a:t>
            </a:r>
            <a:endParaRPr lang="zh-CN" altLang="en-US" sz="2800" dirty="0"/>
          </a:p>
          <a:p>
            <a:pPr algn="just" eaLnBrk="1" hangingPunct="1">
              <a:lnSpc>
                <a:spcPct val="90000"/>
              </a:lnSpc>
            </a:pPr>
            <a:r>
              <a:rPr lang="zh-CN" altLang="en-US" sz="2800" dirty="0">
                <a:latin typeface="Times New Roman" panose="02020603050405020304" pitchFamily="18" charset="0"/>
              </a:rPr>
              <a:t>运行状态（</a:t>
            </a:r>
            <a:r>
              <a:rPr lang="en-US" altLang="zh-CN" sz="2800" dirty="0"/>
              <a:t>Running</a:t>
            </a:r>
            <a:r>
              <a:rPr lang="en-US" altLang="zh-CN" sz="2800" dirty="0">
                <a:latin typeface="Times New Roman" panose="02020603050405020304" pitchFamily="18" charset="0"/>
              </a:rPr>
              <a:t>）：</a:t>
            </a:r>
            <a:r>
              <a:rPr lang="zh-CN" altLang="en-US" sz="2800" dirty="0">
                <a:latin typeface="Times New Roman" panose="02020603050405020304" pitchFamily="18" charset="0"/>
              </a:rPr>
              <a:t>正在运行的进程所处的状态为运行状态。</a:t>
            </a:r>
            <a:endParaRPr lang="zh-CN" altLang="en-US" sz="2800" dirty="0"/>
          </a:p>
          <a:p>
            <a:pPr algn="just" eaLnBrk="1" hangingPunct="1">
              <a:lnSpc>
                <a:spcPct val="90000"/>
              </a:lnSpc>
            </a:pPr>
            <a:r>
              <a:rPr lang="zh-CN" altLang="en-US" sz="2800" dirty="0">
                <a:latin typeface="Times New Roman" panose="02020603050405020304" pitchFamily="18" charset="0"/>
              </a:rPr>
              <a:t>阻塞状态（</a:t>
            </a:r>
            <a:r>
              <a:rPr lang="en-US" altLang="zh-CN" sz="2800" dirty="0"/>
              <a:t>p / Blocked </a:t>
            </a:r>
            <a:r>
              <a:rPr lang="en-US" altLang="zh-CN" sz="2800" dirty="0">
                <a:latin typeface="Times New Roman" panose="02020603050405020304" pitchFamily="18" charset="0"/>
              </a:rPr>
              <a:t>）：</a:t>
            </a:r>
            <a:r>
              <a:rPr lang="zh-CN" altLang="en-US" sz="2800" dirty="0">
                <a:latin typeface="Times New Roman" panose="02020603050405020304" pitchFamily="18" charset="0"/>
              </a:rPr>
              <a:t>若一进程正在等待某一事件发生（如等待输入输出工作完成），这时，即使给它</a:t>
            </a:r>
            <a:r>
              <a:rPr lang="en-US" altLang="zh-CN" sz="2800" dirty="0"/>
              <a:t>CPU</a:t>
            </a:r>
            <a:r>
              <a:rPr lang="en-US" altLang="zh-CN" sz="2800" dirty="0">
                <a:latin typeface="Times New Roman" panose="02020603050405020304" pitchFamily="18" charset="0"/>
              </a:rPr>
              <a:t>，</a:t>
            </a:r>
            <a:r>
              <a:rPr lang="zh-CN" altLang="en-US" sz="2800" dirty="0">
                <a:latin typeface="Times New Roman" panose="02020603050405020304" pitchFamily="18" charset="0"/>
              </a:rPr>
              <a:t>它也无法运行，称该进程处于等待状态、阻塞、</a:t>
            </a:r>
            <a:r>
              <a:rPr lang="zh-CN" altLang="en-US" sz="2800" dirty="0"/>
              <a:t> </a:t>
            </a:r>
            <a:r>
              <a:rPr lang="zh-CN" altLang="en-US" sz="2800" dirty="0">
                <a:latin typeface="Times New Roman" panose="02020603050405020304" pitchFamily="18" charset="0"/>
              </a:rPr>
              <a:t>睡眠、</a:t>
            </a:r>
            <a:r>
              <a:rPr lang="zh-CN" altLang="en-US" sz="2800" dirty="0">
                <a:latin typeface="宋体" panose="02010600030101010101" pitchFamily="2" charset="-122"/>
              </a:rPr>
              <a:t>封锁</a:t>
            </a:r>
            <a:r>
              <a:rPr lang="zh-CN" altLang="en-US" sz="2800" dirty="0">
                <a:latin typeface="Times New Roman" panose="02020603050405020304" pitchFamily="18" charset="0"/>
              </a:rPr>
              <a:t>状态。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4403" y="1158385"/>
            <a:ext cx="29546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4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进程的状态及其转换</a:t>
            </a:r>
            <a:endParaRPr lang="zh-CN" altLang="zh-CN" sz="2400" b="1" kern="100" dirty="0">
              <a:solidFill>
                <a:srgbClr val="6C0000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634403" y="368280"/>
            <a:ext cx="2727362" cy="626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3.1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进程基础</a:t>
            </a:r>
          </a:p>
        </p:txBody>
      </p:sp>
      <p:sp>
        <p:nvSpPr>
          <p:cNvPr id="7" name="矩形 6"/>
          <p:cNvSpPr/>
          <p:nvPr/>
        </p:nvSpPr>
        <p:spPr>
          <a:xfrm>
            <a:off x="634403" y="1748551"/>
            <a:ext cx="744967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运行态：进程占有处理器，正在执行。</a:t>
            </a: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阻塞态：进程等待某个时间的发生。</a:t>
            </a: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就绪态：具备执行的所有条件，等待系统分配处理器后执行。</a:t>
            </a:r>
          </a:p>
        </p:txBody>
      </p:sp>
      <p:sp>
        <p:nvSpPr>
          <p:cNvPr id="8" name="矩形 7"/>
          <p:cNvSpPr/>
          <p:nvPr/>
        </p:nvSpPr>
        <p:spPr>
          <a:xfrm>
            <a:off x="634403" y="2774994"/>
            <a:ext cx="7289374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初始态：进程刚被创建时，处于初始状态，系统已经为它创建了</a:t>
            </a:r>
            <a:r>
              <a:rPr lang="en-US" altLang="zh-CN" b="1" kern="100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b="1" kern="100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，但还未加载到内存中。</a:t>
            </a: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终止态：进程执行结束或被取消，但其</a:t>
            </a:r>
            <a:r>
              <a:rPr lang="en-US" altLang="zh-CN" b="1" kern="100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b="1" kern="100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等信息还未释放。</a:t>
            </a:r>
          </a:p>
        </p:txBody>
      </p:sp>
      <p:sp>
        <p:nvSpPr>
          <p:cNvPr id="9" name="椭圆 8"/>
          <p:cNvSpPr/>
          <p:nvPr/>
        </p:nvSpPr>
        <p:spPr>
          <a:xfrm>
            <a:off x="900952" y="1592086"/>
            <a:ext cx="1102659" cy="13931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649042" y="1548496"/>
            <a:ext cx="1376978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基本状态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003611" y="1748551"/>
            <a:ext cx="658666" cy="3131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03" y="3185302"/>
            <a:ext cx="7917022" cy="367269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0668" y="1345865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6533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348E124D-3BB9-4454-8DF8-595BBE2F7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宋体" panose="02010600030101010101" pitchFamily="2" charset="-122"/>
              </a:rPr>
              <a:t>进程的状态变迁图</a:t>
            </a:r>
          </a:p>
        </p:txBody>
      </p:sp>
      <p:graphicFrame>
        <p:nvGraphicFramePr>
          <p:cNvPr id="5122" name="Object 3">
            <a:extLst>
              <a:ext uri="{FF2B5EF4-FFF2-40B4-BE49-F238E27FC236}">
                <a16:creationId xmlns:a16="http://schemas.microsoft.com/office/drawing/2014/main" id="{1C2F0184-5CCF-41AC-8A66-0D0BA0098DBF}"/>
              </a:ext>
            </a:extLst>
          </p:cNvPr>
          <p:cNvGraphicFramePr>
            <a:graphicFrameLocks noChangeAspect="1"/>
          </p:cNvGraphicFramePr>
          <p:nvPr>
            <p:ph type="body" idx="1"/>
          </p:nvPr>
        </p:nvGraphicFramePr>
        <p:xfrm>
          <a:off x="381000" y="2209800"/>
          <a:ext cx="8562975" cy="409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位图图像" r:id="rId3" imgW="4266667" imgH="2038095" progId="Paint.Picture">
                  <p:embed/>
                </p:oleObj>
              </mc:Choice>
              <mc:Fallback>
                <p:oleObj name="位图图像" r:id="rId3" imgW="4266667" imgH="2038095" progId="Paint.Picture">
                  <p:embed/>
                  <p:pic>
                    <p:nvPicPr>
                      <p:cNvPr id="5122" name="Object 3">
                        <a:extLst>
                          <a:ext uri="{FF2B5EF4-FFF2-40B4-BE49-F238E27FC236}">
                            <a16:creationId xmlns:a16="http://schemas.microsoft.com/office/drawing/2014/main" id="{1C2F0184-5CCF-41AC-8A66-0D0BA0098D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209800"/>
                        <a:ext cx="8562975" cy="409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CC06D499-BD0E-45B5-B332-58B0D2AF06DC}"/>
              </a:ext>
            </a:extLst>
          </p:cNvPr>
          <p:cNvCxnSpPr/>
          <p:nvPr/>
        </p:nvCxnSpPr>
        <p:spPr>
          <a:xfrm flipV="1">
            <a:off x="805343" y="5075339"/>
            <a:ext cx="1812022" cy="1048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67BCAC9-2C83-4A54-9556-266775396C04}"/>
              </a:ext>
            </a:extLst>
          </p:cNvPr>
          <p:cNvCxnSpPr/>
          <p:nvPr/>
        </p:nvCxnSpPr>
        <p:spPr>
          <a:xfrm flipV="1">
            <a:off x="4806892" y="1895912"/>
            <a:ext cx="2533475" cy="813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6CEBFBD-D622-4165-9F53-B16D88857E35}"/>
              </a:ext>
            </a:extLst>
          </p:cNvPr>
          <p:cNvSpPr txBox="1"/>
          <p:nvPr/>
        </p:nvSpPr>
        <p:spPr>
          <a:xfrm>
            <a:off x="381000" y="6123963"/>
            <a:ext cx="793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C06F84-9293-4A61-AEA4-7A90B0717579}"/>
              </a:ext>
            </a:extLst>
          </p:cNvPr>
          <p:cNvSpPr txBox="1"/>
          <p:nvPr/>
        </p:nvSpPr>
        <p:spPr>
          <a:xfrm>
            <a:off x="7499758" y="1895912"/>
            <a:ext cx="95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撤销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CEBC5386-261A-4E73-B88F-15759920EF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3263" y="392113"/>
            <a:ext cx="6627812" cy="879475"/>
          </a:xfrm>
          <a:noFill/>
        </p:spPr>
        <p:txBody>
          <a:bodyPr/>
          <a:lstStyle/>
          <a:p>
            <a:pPr eaLnBrk="1" hangingPunct="1"/>
            <a:r>
              <a:rPr lang="zh-CN" altLang="en-US">
                <a:solidFill>
                  <a:schemeClr val="tx1"/>
                </a:solidFill>
                <a:latin typeface="楷体_GB2312" pitchFamily="49" charset="-122"/>
              </a:rPr>
              <a:t>【思考题】</a:t>
            </a:r>
          </a:p>
        </p:txBody>
      </p:sp>
      <p:sp>
        <p:nvSpPr>
          <p:cNvPr id="39629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E47DFC4-5E19-49AC-9ABF-8A3D76CDFA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3600" y="1905000"/>
            <a:ext cx="7332663" cy="3624263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宋体" panose="02010600030101010101" pitchFamily="2" charset="-122"/>
              </a:rPr>
              <a:t>1．如果系统中有</a:t>
            </a:r>
            <a:r>
              <a:rPr lang="en-US" altLang="zh-CN" dirty="0">
                <a:latin typeface="宋体" panose="02010600030101010101" pitchFamily="2" charset="-122"/>
              </a:rPr>
              <a:t>N</a:t>
            </a:r>
            <a:r>
              <a:rPr lang="zh-CN" altLang="en-US" dirty="0">
                <a:latin typeface="宋体" panose="02010600030101010101" pitchFamily="2" charset="-122"/>
              </a:rPr>
              <a:t>个进程，运行的进程最多几个，最少几个；就绪进程最多几个最少几个；等待进程最多几个，最少几个？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宋体" panose="02010600030101010101" pitchFamily="2" charset="-122"/>
              </a:rPr>
              <a:t>2. 有没有这样的状态转换，为什么？     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宋体" panose="02010600030101010101" pitchFamily="2" charset="-122"/>
              </a:rPr>
              <a:t>		阻塞</a:t>
            </a:r>
            <a:r>
              <a:rPr lang="zh-CN" altLang="en-US" dirty="0">
                <a:latin typeface="Times New Roman" panose="02020603050405020304" pitchFamily="18" charset="0"/>
              </a:rPr>
              <a:t>—</a:t>
            </a:r>
            <a:r>
              <a:rPr lang="zh-CN" altLang="en-US" dirty="0">
                <a:latin typeface="宋体" panose="02010600030101010101" pitchFamily="2" charset="-122"/>
              </a:rPr>
              <a:t>运行；   就绪</a:t>
            </a:r>
            <a:r>
              <a:rPr lang="zh-CN" altLang="en-US" dirty="0">
                <a:latin typeface="Times New Roman" panose="02020603050405020304" pitchFamily="18" charset="0"/>
              </a:rPr>
              <a:t>—</a:t>
            </a:r>
            <a:r>
              <a:rPr lang="zh-CN" altLang="en-US" dirty="0">
                <a:latin typeface="宋体" panose="02010600030101010101" pitchFamily="2" charset="-122"/>
              </a:rPr>
              <a:t>阻塞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1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03CD2980-6254-4972-894E-7AB8BD8E81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进程控制块的组织方式</a:t>
            </a:r>
            <a:endParaRPr lang="en-US" altLang="zh-CN"/>
          </a:p>
        </p:txBody>
      </p:sp>
      <p:sp>
        <p:nvSpPr>
          <p:cNvPr id="2662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B6E0139-769A-4B09-B060-5B7DF552C9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链接方式</a:t>
            </a:r>
          </a:p>
          <a:p>
            <a:pPr eaLnBrk="1" hangingPunct="1"/>
            <a:r>
              <a:rPr lang="zh-CN" altLang="en-US"/>
              <a:t>索引方式</a:t>
            </a:r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5F12DC7-7EB8-43C1-A5EA-8626F47F6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848600" cy="5029200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latin typeface="宋体" panose="02010600030101010101" pitchFamily="2" charset="-122"/>
              </a:rPr>
              <a:t>PCB</a:t>
            </a:r>
            <a:r>
              <a:rPr lang="zh-CN" altLang="en-US" dirty="0">
                <a:latin typeface="宋体" panose="02010600030101010101" pitchFamily="2" charset="-122"/>
              </a:rPr>
              <a:t>表：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latin typeface="宋体" panose="02010600030101010101" pitchFamily="2" charset="-122"/>
              </a:rPr>
              <a:t>  </a:t>
            </a:r>
            <a:r>
              <a:rPr lang="zh-CN" altLang="en-US" sz="2800" dirty="0">
                <a:latin typeface="宋体" panose="02010600030101010101" pitchFamily="2" charset="-122"/>
              </a:rPr>
              <a:t>系统把所有</a:t>
            </a:r>
            <a:r>
              <a:rPr lang="en-US" altLang="zh-CN" sz="2800" dirty="0">
                <a:latin typeface="宋体" panose="02010600030101010101" pitchFamily="2" charset="-122"/>
              </a:rPr>
              <a:t>PCB</a:t>
            </a:r>
            <a:r>
              <a:rPr lang="zh-CN" altLang="en-US" sz="2800" dirty="0">
                <a:latin typeface="宋体" panose="02010600030101010101" pitchFamily="2" charset="-122"/>
              </a:rPr>
              <a:t>组织在一起，并把它们放在内存的固定区域，就构成了</a:t>
            </a:r>
            <a:r>
              <a:rPr lang="en-US" altLang="zh-CN" sz="2800" dirty="0">
                <a:latin typeface="宋体" panose="02010600030101010101" pitchFamily="2" charset="-122"/>
              </a:rPr>
              <a:t>PCB</a:t>
            </a:r>
            <a:r>
              <a:rPr lang="zh-CN" altLang="en-US" sz="2800" dirty="0">
                <a:latin typeface="宋体" panose="02010600030101010101" pitchFamily="2" charset="-122"/>
              </a:rPr>
              <a:t>表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800" dirty="0">
              <a:latin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 </a:t>
            </a:r>
            <a:r>
              <a:rPr lang="en-US" altLang="zh-CN" sz="2800" dirty="0">
                <a:latin typeface="宋体" panose="02010600030101010101" pitchFamily="2" charset="-122"/>
              </a:rPr>
              <a:t>PCB</a:t>
            </a:r>
            <a:r>
              <a:rPr lang="zh-CN" altLang="en-US" sz="2800" dirty="0">
                <a:latin typeface="宋体" panose="02010600030101010101" pitchFamily="2" charset="-122"/>
              </a:rPr>
              <a:t>表的大小决定了系统中最多可同时存在的进程个数，称为</a:t>
            </a:r>
            <a:r>
              <a:rPr lang="zh-CN" altLang="en-US" sz="2800" dirty="0">
                <a:solidFill>
                  <a:srgbClr val="FF0369"/>
                </a:solidFill>
                <a:latin typeface="宋体" panose="02010600030101010101" pitchFamily="2" charset="-122"/>
              </a:rPr>
              <a:t>系统的并发度</a:t>
            </a:r>
            <a:r>
              <a:rPr lang="zh-CN" altLang="en-US" sz="2400" dirty="0">
                <a:latin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80000"/>
              </a:lnSpc>
            </a:pPr>
            <a:endParaRPr lang="zh-CN" altLang="en-US" sz="24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相同状态的进程</a:t>
            </a:r>
            <a:r>
              <a:rPr lang="en-US" altLang="zh-CN" sz="2400" dirty="0"/>
              <a:t>PCB</a:t>
            </a:r>
            <a:r>
              <a:rPr lang="zh-CN" altLang="en-US" sz="2400" dirty="0"/>
              <a:t>组成一个链表，不同状态对应多个不同的链表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就绪链表、阻塞链表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D59354B9-9069-4E3C-8809-01494D9BAD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3263" y="481013"/>
            <a:ext cx="6221412" cy="723900"/>
          </a:xfrm>
          <a:noFill/>
        </p:spPr>
        <p:txBody>
          <a:bodyPr/>
          <a:lstStyle/>
          <a:p>
            <a:pPr eaLnBrk="1" hangingPunct="1"/>
            <a:r>
              <a:rPr lang="en-US" altLang="zh-CN"/>
              <a:t>PCB</a:t>
            </a:r>
            <a:r>
              <a:rPr lang="zh-CN" altLang="en-US"/>
              <a:t>表组织方式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PCB_linked_queue">
            <a:extLst>
              <a:ext uri="{FF2B5EF4-FFF2-40B4-BE49-F238E27FC236}">
                <a16:creationId xmlns:a16="http://schemas.microsoft.com/office/drawing/2014/main" id="{6147F43C-09A0-4080-8AF7-E569A8BC9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4" t="6607" r="14963" b="13283"/>
          <a:stretch>
            <a:fillRect/>
          </a:stretch>
        </p:blipFill>
        <p:spPr bwMode="auto">
          <a:xfrm>
            <a:off x="1371600" y="457200"/>
            <a:ext cx="64008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4EC3D4D-C20F-4CA6-A475-775ECBDD11D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7250" y="1794327"/>
            <a:ext cx="7772400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latin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id="{71EBC40D-F82B-45EB-AFB6-F9BDAEEF16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>
                <a:latin typeface="宋体" panose="02010600030101010101" pitchFamily="2" charset="-122"/>
              </a:rPr>
              <a:t>程序的顺序执行</a:t>
            </a:r>
          </a:p>
        </p:txBody>
      </p:sp>
      <p:sp>
        <p:nvSpPr>
          <p:cNvPr id="102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14FB7CDE-652C-4639-A0B7-415CE8B368A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27088" y="2420938"/>
            <a:ext cx="7837487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rgbClr val="006600"/>
                </a:solidFill>
                <a:latin typeface="楷体_GB2312" pitchFamily="49" charset="-122"/>
              </a:rPr>
              <a:t>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rgbClr val="006600"/>
                </a:solidFill>
                <a:latin typeface="楷体_GB2312" pitchFamily="49" charset="-122"/>
              </a:rPr>
              <a:t>	在计算机系统中只有一个程序在运行，这个程序独占系统中所有资源，其执行不受外界影响。一道程序执行完后另一道才能开始。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总的执行时间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T</a:t>
            </a:r>
            <a:r>
              <a:rPr lang="en-US" altLang="zh-CN" sz="2800" b="1" baseline="-25000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=T1+T2</a:t>
            </a:r>
            <a:endParaRPr lang="zh-CN" altLang="en-US" sz="2800" b="1" baseline="-2500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026" name="Object 4">
            <a:extLst>
              <a:ext uri="{FF2B5EF4-FFF2-40B4-BE49-F238E27FC236}">
                <a16:creationId xmlns:a16="http://schemas.microsoft.com/office/drawing/2014/main" id="{BEC3D9AE-581A-4EE3-8FF7-85ED6F7983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848994"/>
              </p:ext>
            </p:extLst>
          </p:nvPr>
        </p:nvGraphicFramePr>
        <p:xfrm>
          <a:off x="1403349" y="1337260"/>
          <a:ext cx="6767527" cy="1236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位图图像" r:id="rId3" imgW="3726815" imgH="681524" progId="Paint.Picture">
                  <p:embed/>
                </p:oleObj>
              </mc:Choice>
              <mc:Fallback>
                <p:oleObj name="位图图像" r:id="rId3" imgW="3726815" imgH="681524" progId="Paint.Picture">
                  <p:embed/>
                  <p:pic>
                    <p:nvPicPr>
                      <p:cNvPr id="1026" name="Object 4">
                        <a:extLst>
                          <a:ext uri="{FF2B5EF4-FFF2-40B4-BE49-F238E27FC236}">
                            <a16:creationId xmlns:a16="http://schemas.microsoft.com/office/drawing/2014/main" id="{BEC3D9AE-581A-4EE3-8FF7-85ED6F7983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49" y="1337260"/>
                        <a:ext cx="6767527" cy="12360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>
            <a:extLst>
              <a:ext uri="{FF2B5EF4-FFF2-40B4-BE49-F238E27FC236}">
                <a16:creationId xmlns:a16="http://schemas.microsoft.com/office/drawing/2014/main" id="{80B451BD-C85E-4670-A09E-A803393B4846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684213" y="3214688"/>
          <a:ext cx="7921625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VISIO" r:id="rId5" imgW="3650040" imgH="497160" progId="Visio.Drawing.4">
                  <p:embed/>
                </p:oleObj>
              </mc:Choice>
              <mc:Fallback>
                <p:oleObj name="VISIO" r:id="rId5" imgW="3650040" imgH="497160" progId="Visio.Drawing.4">
                  <p:embed/>
                  <p:pic>
                    <p:nvPicPr>
                      <p:cNvPr id="1027" name="Object 5">
                        <a:extLst>
                          <a:ext uri="{FF2B5EF4-FFF2-40B4-BE49-F238E27FC236}">
                            <a16:creationId xmlns:a16="http://schemas.microsoft.com/office/drawing/2014/main" id="{80B451BD-C85E-4670-A09E-A803393B48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214688"/>
                        <a:ext cx="7921625" cy="107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8B219743-7104-44C0-A2DB-206057499E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790575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 </a:t>
            </a:r>
          </a:p>
        </p:txBody>
      </p:sp>
      <p:grpSp>
        <p:nvGrpSpPr>
          <p:cNvPr id="29699" name="Group 3">
            <a:extLst>
              <a:ext uri="{FF2B5EF4-FFF2-40B4-BE49-F238E27FC236}">
                <a16:creationId xmlns:a16="http://schemas.microsoft.com/office/drawing/2014/main" id="{97A99835-06CA-4ABF-AB2B-48929901448B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914400"/>
            <a:ext cx="6718300" cy="4783138"/>
            <a:chOff x="657" y="462"/>
            <a:chExt cx="4232" cy="3013"/>
          </a:xfrm>
        </p:grpSpPr>
        <p:sp>
          <p:nvSpPr>
            <p:cNvPr id="29700" name="Text Box 4">
              <a:extLst>
                <a:ext uri="{FF2B5EF4-FFF2-40B4-BE49-F238E27FC236}">
                  <a16:creationId xmlns:a16="http://schemas.microsoft.com/office/drawing/2014/main" id="{AD7F822E-4572-449D-92E5-576206BF32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8" y="793"/>
              <a:ext cx="784" cy="23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9701" name="Text Box 5">
              <a:extLst>
                <a:ext uri="{FF2B5EF4-FFF2-40B4-BE49-F238E27FC236}">
                  <a16:creationId xmlns:a16="http://schemas.microsoft.com/office/drawing/2014/main" id="{435C2E5B-EADF-46C4-BBD2-A510B16BC1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8" y="1030"/>
              <a:ext cx="784" cy="23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9702" name="Text Box 6">
              <a:extLst>
                <a:ext uri="{FF2B5EF4-FFF2-40B4-BE49-F238E27FC236}">
                  <a16:creationId xmlns:a16="http://schemas.microsoft.com/office/drawing/2014/main" id="{E9EB33A7-135C-42B8-98F2-B29055D3B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8" y="1257"/>
              <a:ext cx="784" cy="237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9703" name="Text Box 7">
              <a:extLst>
                <a:ext uri="{FF2B5EF4-FFF2-40B4-BE49-F238E27FC236}">
                  <a16:creationId xmlns:a16="http://schemas.microsoft.com/office/drawing/2014/main" id="{2D6E615D-9F45-4BBE-9DDC-920478FBB6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8" y="1484"/>
              <a:ext cx="784" cy="237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9704" name="Text Box 8">
              <a:extLst>
                <a:ext uri="{FF2B5EF4-FFF2-40B4-BE49-F238E27FC236}">
                  <a16:creationId xmlns:a16="http://schemas.microsoft.com/office/drawing/2014/main" id="{154A750E-3129-4F9B-89EF-019E536EC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3" y="462"/>
              <a:ext cx="5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zh-CN" altLang="en-US" sz="2000" b="1">
                  <a:latin typeface="Arial" panose="020B0604020202020204" pitchFamily="34" charset="0"/>
                </a:rPr>
                <a:t>索引表</a:t>
              </a:r>
            </a:p>
          </p:txBody>
        </p:sp>
        <p:sp>
          <p:nvSpPr>
            <p:cNvPr id="29705" name="Text Box 9">
              <a:extLst>
                <a:ext uri="{FF2B5EF4-FFF2-40B4-BE49-F238E27FC236}">
                  <a16:creationId xmlns:a16="http://schemas.microsoft.com/office/drawing/2014/main" id="{66E1C7B3-A2CF-46DA-BC58-5CA13B258C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8" y="1996"/>
              <a:ext cx="784" cy="23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9706" name="Text Box 10">
              <a:extLst>
                <a:ext uri="{FF2B5EF4-FFF2-40B4-BE49-F238E27FC236}">
                  <a16:creationId xmlns:a16="http://schemas.microsoft.com/office/drawing/2014/main" id="{01C9FDB9-8FC0-4A2C-895A-CFA5C67DFB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8" y="2233"/>
              <a:ext cx="784" cy="23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9707" name="Text Box 11">
              <a:extLst>
                <a:ext uri="{FF2B5EF4-FFF2-40B4-BE49-F238E27FC236}">
                  <a16:creationId xmlns:a16="http://schemas.microsoft.com/office/drawing/2014/main" id="{E2B5B584-C183-4E46-824F-7B6144C5B1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8" y="2460"/>
              <a:ext cx="784" cy="237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9708" name="Text Box 12">
              <a:extLst>
                <a:ext uri="{FF2B5EF4-FFF2-40B4-BE49-F238E27FC236}">
                  <a16:creationId xmlns:a16="http://schemas.microsoft.com/office/drawing/2014/main" id="{D55A043B-98BB-4866-8826-347A5509D5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8" y="3002"/>
              <a:ext cx="784" cy="23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9709" name="Text Box 13">
              <a:extLst>
                <a:ext uri="{FF2B5EF4-FFF2-40B4-BE49-F238E27FC236}">
                  <a16:creationId xmlns:a16="http://schemas.microsoft.com/office/drawing/2014/main" id="{D2BB8A85-AF36-4667-A927-A391646DA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8" y="3239"/>
              <a:ext cx="784" cy="23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9710" name="Line 14">
              <a:extLst>
                <a:ext uri="{FF2B5EF4-FFF2-40B4-BE49-F238E27FC236}">
                  <a16:creationId xmlns:a16="http://schemas.microsoft.com/office/drawing/2014/main" id="{644AA2D9-30D9-4789-9055-14CBDF4161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916"/>
              <a:ext cx="1271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1" name="Line 15">
              <a:extLst>
                <a:ext uri="{FF2B5EF4-FFF2-40B4-BE49-F238E27FC236}">
                  <a16:creationId xmlns:a16="http://schemas.microsoft.com/office/drawing/2014/main" id="{23625974-25FD-4E9F-84AF-59E65EDF4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1142"/>
              <a:ext cx="1271" cy="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2" name="Line 16">
              <a:extLst>
                <a:ext uri="{FF2B5EF4-FFF2-40B4-BE49-F238E27FC236}">
                  <a16:creationId xmlns:a16="http://schemas.microsoft.com/office/drawing/2014/main" id="{793B8D77-881C-4912-BF46-66F1ECAC6E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1414"/>
              <a:ext cx="1271" cy="1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3" name="Line 17">
              <a:extLst>
                <a:ext uri="{FF2B5EF4-FFF2-40B4-BE49-F238E27FC236}">
                  <a16:creationId xmlns:a16="http://schemas.microsoft.com/office/drawing/2014/main" id="{BE25A848-D5AC-45E2-A371-B01C2A7ED9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1596"/>
              <a:ext cx="1271" cy="1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4" name="Line 18">
              <a:extLst>
                <a:ext uri="{FF2B5EF4-FFF2-40B4-BE49-F238E27FC236}">
                  <a16:creationId xmlns:a16="http://schemas.microsoft.com/office/drawing/2014/main" id="{0A9BB08F-31D1-4C9A-82B3-AF959B98F7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2" y="1460"/>
              <a:ext cx="1271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5" name="Line 19">
              <a:extLst>
                <a:ext uri="{FF2B5EF4-FFF2-40B4-BE49-F238E27FC236}">
                  <a16:creationId xmlns:a16="http://schemas.microsoft.com/office/drawing/2014/main" id="{0A517027-1497-45AA-92DE-CCBDFFD5FA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2" y="2186"/>
              <a:ext cx="1271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6" name="Line 20">
              <a:extLst>
                <a:ext uri="{FF2B5EF4-FFF2-40B4-BE49-F238E27FC236}">
                  <a16:creationId xmlns:a16="http://schemas.microsoft.com/office/drawing/2014/main" id="{AA5C3620-ADE5-47AF-86DE-00A1036B87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2" y="2412"/>
              <a:ext cx="1271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7" name="Line 21">
              <a:extLst>
                <a:ext uri="{FF2B5EF4-FFF2-40B4-BE49-F238E27FC236}">
                  <a16:creationId xmlns:a16="http://schemas.microsoft.com/office/drawing/2014/main" id="{C4D3184A-0563-47CA-B95D-0A7C3871A1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2" y="1687"/>
              <a:ext cx="1271" cy="14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8" name="Line 22">
              <a:extLst>
                <a:ext uri="{FF2B5EF4-FFF2-40B4-BE49-F238E27FC236}">
                  <a16:creationId xmlns:a16="http://schemas.microsoft.com/office/drawing/2014/main" id="{CEEE2662-47E3-4029-8C1E-065F4078D8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2" y="3093"/>
              <a:ext cx="1271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9" name="Text Box 23">
              <a:extLst>
                <a:ext uri="{FF2B5EF4-FFF2-40B4-BE49-F238E27FC236}">
                  <a16:creationId xmlns:a16="http://schemas.microsoft.com/office/drawing/2014/main" id="{427D7F88-8422-48CC-83F3-A5B2EAC594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8" y="1084"/>
              <a:ext cx="7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zh-CN" altLang="en-US" sz="2000" b="1">
                  <a:latin typeface="Arial" panose="020B0604020202020204" pitchFamily="34" charset="0"/>
                </a:rPr>
                <a:t>就绪队列</a:t>
              </a:r>
            </a:p>
          </p:txBody>
        </p:sp>
        <p:sp>
          <p:nvSpPr>
            <p:cNvPr id="29720" name="Text Box 24">
              <a:extLst>
                <a:ext uri="{FF2B5EF4-FFF2-40B4-BE49-F238E27FC236}">
                  <a16:creationId xmlns:a16="http://schemas.microsoft.com/office/drawing/2014/main" id="{6565EEB8-0252-45ED-8EE9-28341681CA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" y="2217"/>
              <a:ext cx="90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zh-CN" altLang="en-US" sz="2000" b="1" dirty="0">
                  <a:latin typeface="Arial" panose="020B0604020202020204" pitchFamily="34" charset="0"/>
                </a:rPr>
                <a:t>阻塞队列 1</a:t>
              </a:r>
            </a:p>
          </p:txBody>
        </p:sp>
        <p:sp>
          <p:nvSpPr>
            <p:cNvPr id="29721" name="Text Box 25">
              <a:extLst>
                <a:ext uri="{FF2B5EF4-FFF2-40B4-BE49-F238E27FC236}">
                  <a16:creationId xmlns:a16="http://schemas.microsoft.com/office/drawing/2014/main" id="{F5542112-D2EB-4344-92EB-38BF903C5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" y="3115"/>
              <a:ext cx="90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zh-CN" altLang="en-US" sz="2000" b="1" dirty="0">
                  <a:latin typeface="Arial" panose="020B0604020202020204" pitchFamily="34" charset="0"/>
                </a:rPr>
                <a:t>阻塞队列 2</a:t>
              </a:r>
            </a:p>
          </p:txBody>
        </p:sp>
        <p:sp>
          <p:nvSpPr>
            <p:cNvPr id="401434" name="Text Box 26">
              <a:extLst>
                <a:ext uri="{FF2B5EF4-FFF2-40B4-BE49-F238E27FC236}">
                  <a16:creationId xmlns:a16="http://schemas.microsoft.com/office/drawing/2014/main" id="{BAEA5A12-7D1F-4037-BEC2-4EDD13F562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132"/>
              <a:ext cx="1056" cy="236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50000">
                  <a:schemeClr val="bg1"/>
                </a:gs>
                <a:gs pos="100000">
                  <a:srgbClr val="DDDDDD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0" lang="en-US" altLang="zh-CN" sz="1800" b="1">
                  <a:latin typeface="Arial" charset="0"/>
                </a:rPr>
                <a:t>PCB 1</a:t>
              </a:r>
            </a:p>
          </p:txBody>
        </p:sp>
        <p:sp>
          <p:nvSpPr>
            <p:cNvPr id="401435" name="Text Box 27">
              <a:extLst>
                <a:ext uri="{FF2B5EF4-FFF2-40B4-BE49-F238E27FC236}">
                  <a16:creationId xmlns:a16="http://schemas.microsoft.com/office/drawing/2014/main" id="{96E94E05-6715-4532-ACA1-CD596A311D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369"/>
              <a:ext cx="1056" cy="236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50000">
                  <a:schemeClr val="bg1"/>
                </a:gs>
                <a:gs pos="100000">
                  <a:srgbClr val="DDDDDD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0" lang="en-US" altLang="zh-CN" sz="1800" b="1">
                  <a:latin typeface="Arial" charset="0"/>
                </a:rPr>
                <a:t>PCB 2</a:t>
              </a:r>
            </a:p>
          </p:txBody>
        </p:sp>
        <p:sp>
          <p:nvSpPr>
            <p:cNvPr id="401436" name="Text Box 28">
              <a:extLst>
                <a:ext uri="{FF2B5EF4-FFF2-40B4-BE49-F238E27FC236}">
                  <a16:creationId xmlns:a16="http://schemas.microsoft.com/office/drawing/2014/main" id="{70100663-A839-4366-8558-686F1BC428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596"/>
              <a:ext cx="1056" cy="23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50000">
                  <a:schemeClr val="bg1"/>
                </a:gs>
                <a:gs pos="100000">
                  <a:srgbClr val="DDDDDD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0" lang="en-US" altLang="zh-CN" sz="1800" b="1">
                  <a:latin typeface="Arial" charset="0"/>
                </a:rPr>
                <a:t>PCB 3</a:t>
              </a:r>
            </a:p>
          </p:txBody>
        </p:sp>
        <p:sp>
          <p:nvSpPr>
            <p:cNvPr id="401437" name="Text Box 29">
              <a:extLst>
                <a:ext uri="{FF2B5EF4-FFF2-40B4-BE49-F238E27FC236}">
                  <a16:creationId xmlns:a16="http://schemas.microsoft.com/office/drawing/2014/main" id="{C7378DDB-840B-4ED8-84B6-DA3BFE7B8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823"/>
              <a:ext cx="1056" cy="23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50000">
                  <a:schemeClr val="bg1"/>
                </a:gs>
                <a:gs pos="100000">
                  <a:srgbClr val="DDDDDD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0" lang="en-US" altLang="zh-CN" sz="1800" b="1">
                  <a:latin typeface="Arial" charset="0"/>
                </a:rPr>
                <a:t>PCB 4</a:t>
              </a:r>
            </a:p>
          </p:txBody>
        </p:sp>
        <p:sp>
          <p:nvSpPr>
            <p:cNvPr id="401438" name="Text Box 30">
              <a:extLst>
                <a:ext uri="{FF2B5EF4-FFF2-40B4-BE49-F238E27FC236}">
                  <a16:creationId xmlns:a16="http://schemas.microsoft.com/office/drawing/2014/main" id="{BEF284ED-F396-4FE4-8A6E-4979372D0E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2049"/>
              <a:ext cx="1056" cy="23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50000">
                  <a:schemeClr val="bg1"/>
                </a:gs>
                <a:gs pos="100000">
                  <a:srgbClr val="DDDDDD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0" lang="en-US" altLang="zh-CN" sz="1800" b="1">
                  <a:latin typeface="Arial" charset="0"/>
                </a:rPr>
                <a:t>PCB 5</a:t>
              </a:r>
            </a:p>
          </p:txBody>
        </p:sp>
        <p:sp>
          <p:nvSpPr>
            <p:cNvPr id="401439" name="Text Box 31">
              <a:extLst>
                <a:ext uri="{FF2B5EF4-FFF2-40B4-BE49-F238E27FC236}">
                  <a16:creationId xmlns:a16="http://schemas.microsoft.com/office/drawing/2014/main" id="{CE3592F0-BE50-4694-ABA2-E89BFF9FAF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2276"/>
              <a:ext cx="1056" cy="23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50000">
                  <a:schemeClr val="bg1"/>
                </a:gs>
                <a:gs pos="100000">
                  <a:srgbClr val="DDDDDD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0" lang="en-US" altLang="zh-CN" sz="1800" b="1">
                  <a:latin typeface="Arial" charset="0"/>
                </a:rPr>
                <a:t>PCB 6</a:t>
              </a:r>
            </a:p>
          </p:txBody>
        </p:sp>
        <p:sp>
          <p:nvSpPr>
            <p:cNvPr id="401440" name="Text Box 32">
              <a:extLst>
                <a:ext uri="{FF2B5EF4-FFF2-40B4-BE49-F238E27FC236}">
                  <a16:creationId xmlns:a16="http://schemas.microsoft.com/office/drawing/2014/main" id="{2AFD1244-A11D-4909-AF0A-84D074681F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2503"/>
              <a:ext cx="1056" cy="23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50000">
                  <a:schemeClr val="bg1"/>
                </a:gs>
                <a:gs pos="100000">
                  <a:srgbClr val="DDDDDD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0" lang="en-US" altLang="zh-CN" sz="1800" b="1">
                  <a:latin typeface="Arial" charset="0"/>
                </a:rPr>
                <a:t>PCB 7</a:t>
              </a:r>
            </a:p>
          </p:txBody>
        </p:sp>
        <p:sp>
          <p:nvSpPr>
            <p:cNvPr id="401441" name="Text Box 33">
              <a:extLst>
                <a:ext uri="{FF2B5EF4-FFF2-40B4-BE49-F238E27FC236}">
                  <a16:creationId xmlns:a16="http://schemas.microsoft.com/office/drawing/2014/main" id="{63334EDD-6DE8-4572-A9EE-69B46F8ADE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2730"/>
              <a:ext cx="1056" cy="23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50000">
                  <a:schemeClr val="bg1"/>
                </a:gs>
                <a:gs pos="100000">
                  <a:srgbClr val="DDDDDD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0" lang="zh-CN" altLang="en-US" sz="1800" b="1">
                  <a:latin typeface="Arial" charset="0"/>
                </a:rPr>
                <a:t>…</a:t>
              </a:r>
            </a:p>
          </p:txBody>
        </p:sp>
        <p:sp>
          <p:nvSpPr>
            <p:cNvPr id="401442" name="Text Box 34">
              <a:extLst>
                <a:ext uri="{FF2B5EF4-FFF2-40B4-BE49-F238E27FC236}">
                  <a16:creationId xmlns:a16="http://schemas.microsoft.com/office/drawing/2014/main" id="{B70BDE6E-FD75-4EA7-B112-5F44A204E7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2957"/>
              <a:ext cx="1056" cy="238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50000">
                  <a:schemeClr val="bg1"/>
                </a:gs>
                <a:gs pos="100000">
                  <a:srgbClr val="DDDDDD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0" lang="en-US" altLang="zh-CN" sz="1800" b="1">
                  <a:latin typeface="Arial" charset="0"/>
                </a:rPr>
                <a:t>PCB n </a:t>
              </a:r>
            </a:p>
          </p:txBody>
        </p:sp>
        <p:sp>
          <p:nvSpPr>
            <p:cNvPr id="29731" name="Text Box 35">
              <a:extLst>
                <a:ext uri="{FF2B5EF4-FFF2-40B4-BE49-F238E27FC236}">
                  <a16:creationId xmlns:a16="http://schemas.microsoft.com/office/drawing/2014/main" id="{CE5E8129-CDF9-4C07-9544-AB6B40090C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3" y="731"/>
              <a:ext cx="6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sz="2000" b="1">
                  <a:latin typeface="Arial" panose="020B0604020202020204" pitchFamily="34" charset="0"/>
                </a:rPr>
                <a:t>PCB</a:t>
              </a:r>
              <a:r>
                <a:rPr kumimoji="0" lang="zh-CN" altLang="en-US" sz="2000" b="1">
                  <a:latin typeface="Arial" panose="020B0604020202020204" pitchFamily="34" charset="0"/>
                </a:rPr>
                <a:t>表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8600" y="1067903"/>
            <a:ext cx="72820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zh-CN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在具有虚拟存储管理的系统中，引入了“挂起”这个概念。</a:t>
            </a:r>
            <a:endParaRPr lang="zh-CN" altLang="en-US" sz="2000" b="1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634403" y="368280"/>
            <a:ext cx="2727362" cy="626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3.1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进程基础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1" y="1510343"/>
            <a:ext cx="8481510" cy="510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94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C4A85662-299D-435D-8441-6306CDD18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838200"/>
            <a:ext cx="4572000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b="1">
                <a:latin typeface="Times New Roman" panose="02020603050405020304" pitchFamily="18" charset="0"/>
              </a:rPr>
              <a:t>挂起状态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AutoNum type="arabicParenR"/>
            </a:pPr>
            <a:r>
              <a:rPr lang="zh-CN" altLang="en-US" b="1">
                <a:latin typeface="Times New Roman" panose="02020603050405020304" pitchFamily="18" charset="0"/>
              </a:rPr>
              <a:t>引入挂起状态的原因</a:t>
            </a:r>
            <a:r>
              <a:rPr lang="zh-CN" altLang="en-US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AutoNum type="arabicParenBoth"/>
            </a:pPr>
            <a:r>
              <a:rPr lang="zh-CN" altLang="en-US">
                <a:latin typeface="Times New Roman" panose="02020603050405020304" pitchFamily="18" charset="0"/>
              </a:rPr>
              <a:t>终端用户的请求。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</a:rPr>
              <a:t>(2) </a:t>
            </a:r>
            <a:r>
              <a:rPr lang="zh-CN" altLang="en-US">
                <a:latin typeface="Times New Roman" panose="02020603050405020304" pitchFamily="18" charset="0"/>
              </a:rPr>
              <a:t>父进程请求。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</a:rPr>
              <a:t>(3) </a:t>
            </a:r>
            <a:r>
              <a:rPr lang="zh-CN" altLang="en-US">
                <a:latin typeface="Times New Roman" panose="02020603050405020304" pitchFamily="18" charset="0"/>
              </a:rPr>
              <a:t>负荷调节的需要。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</a:rPr>
              <a:t>(4) </a:t>
            </a:r>
            <a:r>
              <a:rPr lang="zh-CN" altLang="en-US">
                <a:latin typeface="Times New Roman" panose="02020603050405020304" pitchFamily="18" charset="0"/>
              </a:rPr>
              <a:t>操作系统的需要。 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2">
            <a:extLst>
              <a:ext uri="{FF2B5EF4-FFF2-40B4-BE49-F238E27FC236}">
                <a16:creationId xmlns:a16="http://schemas.microsoft.com/office/drawing/2014/main" id="{FB60D243-6794-463D-9940-9F553D9F8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791200"/>
            <a:ext cx="3613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有挂起状态的进程状态图 </a:t>
            </a:r>
          </a:p>
        </p:txBody>
      </p:sp>
      <p:graphicFrame>
        <p:nvGraphicFramePr>
          <p:cNvPr id="6146" name="Object 3">
            <a:extLst>
              <a:ext uri="{FF2B5EF4-FFF2-40B4-BE49-F238E27FC236}">
                <a16:creationId xmlns:a16="http://schemas.microsoft.com/office/drawing/2014/main" id="{0F9FE293-32F3-4522-B3CF-B2695754BC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762000"/>
          <a:ext cx="6019800" cy="465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VISIO" r:id="rId3" imgW="2178000" imgH="1686240" progId="Visio.Drawing.4">
                  <p:embed/>
                </p:oleObj>
              </mc:Choice>
              <mc:Fallback>
                <p:oleObj name="VISIO" r:id="rId3" imgW="2178000" imgH="1686240" progId="Visio.Drawing.4">
                  <p:embed/>
                  <p:pic>
                    <p:nvPicPr>
                      <p:cNvPr id="6146" name="Object 3">
                        <a:extLst>
                          <a:ext uri="{FF2B5EF4-FFF2-40B4-BE49-F238E27FC236}">
                            <a16:creationId xmlns:a16="http://schemas.microsoft.com/office/drawing/2014/main" id="{0F9FE293-32F3-4522-B3CF-B2695754BC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762000"/>
                        <a:ext cx="6019800" cy="465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38177" y="369042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3.2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进程控制</a:t>
            </a: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537323" y="1124786"/>
            <a:ext cx="2642905" cy="370501"/>
          </a:xfrm>
        </p:spPr>
        <p:txBody>
          <a:bodyPr>
            <a:normAutofit/>
          </a:bodyPr>
          <a:lstStyle/>
          <a:p>
            <a:r>
              <a:rPr lang="zh-CN" altLang="zh-CN" sz="20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进程的执行模式</a:t>
            </a:r>
          </a:p>
          <a:p>
            <a:endParaRPr lang="zh-CN" altLang="en-US" sz="20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2170" y="1711388"/>
            <a:ext cx="8142752" cy="3824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000" b="1" kern="100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处理器的执行模式分为系统态和用户态</a:t>
            </a:r>
            <a:endParaRPr lang="en-US" altLang="zh-CN" sz="2000" b="1" kern="100" dirty="0">
              <a:solidFill>
                <a:srgbClr val="003A8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zh-CN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系统态</a:t>
            </a:r>
            <a:r>
              <a:rPr lang="zh-CN" altLang="en-US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又叫控制态，或内核态，具有对处理器以及所有指令、寄存器和内存的控制能力。</a:t>
            </a:r>
            <a:endParaRPr lang="en-US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zh-CN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用户态</a:t>
            </a:r>
            <a:r>
              <a:rPr lang="zh-CN" altLang="en-US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只能执行规定的指令，访问指定的寄存器和存储区。</a:t>
            </a:r>
            <a:endParaRPr lang="en-US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系统进程运行在系统态下，用户进程运行在用户态，不能执行操作系统的指令和访问操作系统区域。因此，可以保护操作系统不受用户程序的破坏。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2014" y="5143097"/>
            <a:ext cx="5624792" cy="7848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程序状态字中有一位表示处理器的执行模式，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通过这一位的改变进行执行模式的设置。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3194" y="1152273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8033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38177" y="369042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3.2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进程控制</a:t>
            </a: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537323" y="1124786"/>
            <a:ext cx="2642905" cy="370501"/>
          </a:xfrm>
        </p:spPr>
        <p:txBody>
          <a:bodyPr>
            <a:normAutofit/>
          </a:bodyPr>
          <a:lstStyle/>
          <a:p>
            <a:r>
              <a:rPr lang="zh-CN" altLang="zh-CN" sz="20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</a:t>
            </a:r>
            <a:r>
              <a:rPr lang="zh-CN" altLang="en-US" sz="20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切换</a:t>
            </a:r>
            <a:endParaRPr lang="zh-CN" altLang="en-US" sz="20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2852" y="1970139"/>
            <a:ext cx="814275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所谓进程切换是指，一个正在运行的进程被中断，操作系统指定另一个进程为运行态，并将控制权交给这个进程。</a:t>
            </a:r>
          </a:p>
          <a:p>
            <a:endParaRPr lang="en-US" altLang="zh-CN" sz="2000" b="1" dirty="0">
              <a:solidFill>
                <a:srgbClr val="003A8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zh-CN" sz="2000" b="1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引起进程切换的事件有：</a:t>
            </a:r>
            <a:endParaRPr lang="en-US" altLang="zh-CN" sz="2000" b="1" dirty="0">
              <a:solidFill>
                <a:srgbClr val="003A8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zh-CN" sz="2000" b="1" dirty="0">
              <a:solidFill>
                <a:srgbClr val="003A8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>
              <a:buFont typeface="Wingdings" panose="05000000000000000000" pitchFamily="2" charset="2"/>
              <a:buChar char="u"/>
            </a:pPr>
            <a:r>
              <a:rPr lang="zh-CN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中断：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时钟中断（基于时间片的调度）和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I/O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中断。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/>
            <a:endParaRPr lang="zh-CN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>
              <a:buFont typeface="Wingdings" panose="05000000000000000000" pitchFamily="2" charset="2"/>
              <a:buChar char="u"/>
            </a:pPr>
            <a:r>
              <a:rPr lang="zh-CN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陷阱：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与当前运行进程所产生的错误或异常有关。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  <a:p>
            <a:pPr marL="342900" lvl="0" indent="-342900">
              <a:buFont typeface="Wingdings" panose="05000000000000000000" pitchFamily="2" charset="2"/>
              <a:buChar char="u"/>
            </a:pPr>
            <a:endParaRPr lang="zh-CN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>
              <a:buFont typeface="Wingdings" panose="05000000000000000000" pitchFamily="2" charset="2"/>
              <a:buChar char="u"/>
            </a:pPr>
            <a:r>
              <a:rPr lang="zh-CN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系统调用：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切换至操作系统进程，请求系统调用的进程转为阻塞态。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3194" y="1152273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06327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BFECF40-43BC-4A11-B30D-C3787B15DE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609600"/>
            <a:ext cx="8305800" cy="60960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2400" b="1">
                <a:solidFill>
                  <a:srgbClr val="990000"/>
                </a:solidFill>
                <a:ea typeface="楷体_GB2312" pitchFamily="49" charset="-122"/>
              </a:rPr>
              <a:t>进程上下文</a:t>
            </a:r>
          </a:p>
          <a:p>
            <a:pPr lvl="1" eaLnBrk="1" hangingPunct="1">
              <a:spcBef>
                <a:spcPct val="0"/>
              </a:spcBef>
            </a:pPr>
            <a:r>
              <a:rPr lang="zh-CN" altLang="en-US" sz="2400" b="1">
                <a:solidFill>
                  <a:srgbClr val="990000"/>
                </a:solidFill>
                <a:ea typeface="楷体_GB2312" pitchFamily="49" charset="-122"/>
              </a:rPr>
              <a:t>进程上下文是进程执行活动全过程的静态描述</a:t>
            </a:r>
          </a:p>
          <a:p>
            <a:pPr lvl="1" eaLnBrk="1" hangingPunct="1">
              <a:spcBef>
                <a:spcPct val="0"/>
              </a:spcBef>
            </a:pPr>
            <a:r>
              <a:rPr lang="zh-CN" altLang="en-US" sz="2400" b="1">
                <a:solidFill>
                  <a:srgbClr val="990000"/>
                </a:solidFill>
                <a:ea typeface="楷体_GB2312" pitchFamily="49" charset="-122"/>
              </a:rPr>
              <a:t>进程上下文结构</a:t>
            </a:r>
          </a:p>
          <a:p>
            <a:pPr lvl="1" eaLnBrk="1" hangingPunct="1">
              <a:spcBef>
                <a:spcPct val="0"/>
              </a:spcBef>
            </a:pPr>
            <a:endParaRPr lang="zh-CN" altLang="en-US" sz="2400" b="1">
              <a:solidFill>
                <a:srgbClr val="990000"/>
              </a:solidFill>
              <a:ea typeface="楷体_GB2312" pitchFamily="49" charset="-122"/>
            </a:endParaRP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400" b="1">
              <a:solidFill>
                <a:srgbClr val="990000"/>
              </a:solidFill>
              <a:ea typeface="楷体_GB2312" pitchFamily="49" charset="-122"/>
            </a:endParaRPr>
          </a:p>
          <a:p>
            <a:pPr lvl="1" eaLnBrk="1" hangingPunct="1">
              <a:spcBef>
                <a:spcPct val="0"/>
              </a:spcBef>
            </a:pPr>
            <a:endParaRPr lang="zh-CN" altLang="en-US" sz="2400" b="1">
              <a:solidFill>
                <a:srgbClr val="990000"/>
              </a:solidFill>
              <a:ea typeface="楷体_GB2312" pitchFamily="49" charset="-122"/>
            </a:endParaRPr>
          </a:p>
          <a:p>
            <a:pPr lvl="1" eaLnBrk="1" hangingPunct="1">
              <a:spcBef>
                <a:spcPct val="0"/>
              </a:spcBef>
            </a:pPr>
            <a:endParaRPr lang="zh-CN" altLang="en-US" sz="2400" b="1">
              <a:solidFill>
                <a:srgbClr val="990000"/>
              </a:solidFill>
              <a:ea typeface="楷体_GB2312" pitchFamily="49" charset="-122"/>
            </a:endParaRP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400" b="1">
              <a:solidFill>
                <a:srgbClr val="990000"/>
              </a:solidFill>
              <a:ea typeface="楷体_GB2312" pitchFamily="49" charset="-122"/>
            </a:endParaRPr>
          </a:p>
          <a:p>
            <a:pPr lvl="1" eaLnBrk="1" hangingPunct="1">
              <a:spcBef>
                <a:spcPct val="0"/>
              </a:spcBef>
            </a:pPr>
            <a:r>
              <a:rPr lang="zh-CN" altLang="en-US" sz="2400" b="1">
                <a:solidFill>
                  <a:srgbClr val="990000"/>
                </a:solidFill>
                <a:ea typeface="楷体_GB2312" pitchFamily="49" charset="-122"/>
              </a:rPr>
              <a:t>层次结构</a:t>
            </a:r>
          </a:p>
        </p:txBody>
      </p:sp>
      <p:grpSp>
        <p:nvGrpSpPr>
          <p:cNvPr id="24579" name="Group 3">
            <a:extLst>
              <a:ext uri="{FF2B5EF4-FFF2-40B4-BE49-F238E27FC236}">
                <a16:creationId xmlns:a16="http://schemas.microsoft.com/office/drawing/2014/main" id="{F59A277A-6D6B-4A85-9393-241D25552DB8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3683000"/>
            <a:ext cx="7161213" cy="2014538"/>
            <a:chOff x="624" y="743"/>
            <a:chExt cx="4855" cy="1848"/>
          </a:xfrm>
        </p:grpSpPr>
        <p:sp>
          <p:nvSpPr>
            <p:cNvPr id="24597" name="Text Box 4">
              <a:extLst>
                <a:ext uri="{FF2B5EF4-FFF2-40B4-BE49-F238E27FC236}">
                  <a16:creationId xmlns:a16="http://schemas.microsoft.com/office/drawing/2014/main" id="{EC4C86CA-C140-487B-B632-06B44F94E9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4" y="1494"/>
              <a:ext cx="1685" cy="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 b="1">
                  <a:solidFill>
                    <a:srgbClr val="990000"/>
                  </a:solidFill>
                  <a:latin typeface="楷体_GB2312" pitchFamily="49" charset="-122"/>
                  <a:ea typeface="楷体_GB2312" pitchFamily="49" charset="-122"/>
                </a:rPr>
                <a:t>PCB</a:t>
              </a:r>
              <a:r>
                <a:rPr lang="zh-CN" altLang="en-US" sz="1800" b="1">
                  <a:solidFill>
                    <a:srgbClr val="990000"/>
                  </a:solidFill>
                  <a:latin typeface="楷体_GB2312" pitchFamily="49" charset="-122"/>
                  <a:ea typeface="楷体_GB2312" pitchFamily="49" charset="-122"/>
                </a:rPr>
                <a:t>结构</a:t>
              </a:r>
            </a:p>
            <a:p>
              <a:pPr eaLnBrk="1" hangingPunct="1"/>
              <a:r>
                <a:rPr lang="zh-CN" altLang="en-US" sz="1800" b="1">
                  <a:solidFill>
                    <a:srgbClr val="990000"/>
                  </a:solidFill>
                  <a:latin typeface="楷体_GB2312" pitchFamily="49" charset="-122"/>
                  <a:ea typeface="楷体_GB2312" pitchFamily="49" charset="-122"/>
                </a:rPr>
                <a:t>虚存与实存映射表</a:t>
              </a:r>
            </a:p>
            <a:p>
              <a:pPr eaLnBrk="1" hangingPunct="1"/>
              <a:r>
                <a:rPr lang="zh-CN" altLang="en-US" sz="1800" b="1">
                  <a:solidFill>
                    <a:srgbClr val="990000"/>
                  </a:solidFill>
                  <a:latin typeface="楷体_GB2312" pitchFamily="49" charset="-122"/>
                  <a:ea typeface="楷体_GB2312" pitchFamily="49" charset="-122"/>
                </a:rPr>
                <a:t>核心栈：系统调用序列</a:t>
              </a:r>
            </a:p>
          </p:txBody>
        </p:sp>
        <p:grpSp>
          <p:nvGrpSpPr>
            <p:cNvPr id="24598" name="Group 5">
              <a:extLst>
                <a:ext uri="{FF2B5EF4-FFF2-40B4-BE49-F238E27FC236}">
                  <a16:creationId xmlns:a16="http://schemas.microsoft.com/office/drawing/2014/main" id="{4D7889BC-2253-4824-B3A5-29211FCEA2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743"/>
              <a:ext cx="4497" cy="1848"/>
              <a:chOff x="624" y="741"/>
              <a:chExt cx="4497" cy="1848"/>
            </a:xfrm>
          </p:grpSpPr>
          <p:sp>
            <p:nvSpPr>
              <p:cNvPr id="24599" name="AutoShape 6">
                <a:extLst>
                  <a:ext uri="{FF2B5EF4-FFF2-40B4-BE49-F238E27FC236}">
                    <a16:creationId xmlns:a16="http://schemas.microsoft.com/office/drawing/2014/main" id="{2D015056-6ED7-4F89-993A-019FEE1BA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1200"/>
                <a:ext cx="240" cy="816"/>
              </a:xfrm>
              <a:prstGeom prst="leftBrace">
                <a:avLst>
                  <a:gd name="adj1" fmla="val 28333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4600" name="Text Box 7">
                <a:extLst>
                  <a:ext uri="{FF2B5EF4-FFF2-40B4-BE49-F238E27FC236}">
                    <a16:creationId xmlns:a16="http://schemas.microsoft.com/office/drawing/2014/main" id="{747FBA3E-51B0-46D9-A928-A28286A856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511"/>
                <a:ext cx="905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800" b="1">
                    <a:solidFill>
                      <a:srgbClr val="990000"/>
                    </a:solidFill>
                    <a:latin typeface="楷体_GB2312" pitchFamily="49" charset="-122"/>
                    <a:ea typeface="楷体_GB2312" pitchFamily="49" charset="-122"/>
                  </a:rPr>
                  <a:t>进程上下文</a:t>
                </a:r>
              </a:p>
            </p:txBody>
          </p:sp>
          <p:sp>
            <p:nvSpPr>
              <p:cNvPr id="24601" name="Text Box 8">
                <a:extLst>
                  <a:ext uri="{FF2B5EF4-FFF2-40B4-BE49-F238E27FC236}">
                    <a16:creationId xmlns:a16="http://schemas.microsoft.com/office/drawing/2014/main" id="{29285B57-E229-4826-8AE8-2071FFFF3E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9" y="1125"/>
                <a:ext cx="1061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800" b="1">
                    <a:solidFill>
                      <a:srgbClr val="990000"/>
                    </a:solidFill>
                    <a:latin typeface="楷体_GB2312" pitchFamily="49" charset="-122"/>
                    <a:ea typeface="楷体_GB2312" pitchFamily="49" charset="-122"/>
                  </a:rPr>
                  <a:t>用户级上下文</a:t>
                </a:r>
              </a:p>
            </p:txBody>
          </p:sp>
          <p:sp>
            <p:nvSpPr>
              <p:cNvPr id="24602" name="Text Box 9">
                <a:extLst>
                  <a:ext uri="{FF2B5EF4-FFF2-40B4-BE49-F238E27FC236}">
                    <a16:creationId xmlns:a16="http://schemas.microsoft.com/office/drawing/2014/main" id="{3D3134FF-830E-4E85-9E69-0265FD223A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9" y="1893"/>
                <a:ext cx="1061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800" b="1">
                    <a:solidFill>
                      <a:srgbClr val="990000"/>
                    </a:solidFill>
                    <a:latin typeface="楷体_GB2312" pitchFamily="49" charset="-122"/>
                    <a:ea typeface="楷体_GB2312" pitchFamily="49" charset="-122"/>
                  </a:rPr>
                  <a:t>系统级上下文</a:t>
                </a:r>
              </a:p>
            </p:txBody>
          </p:sp>
          <p:sp>
            <p:nvSpPr>
              <p:cNvPr id="24603" name="AutoShape 10">
                <a:extLst>
                  <a:ext uri="{FF2B5EF4-FFF2-40B4-BE49-F238E27FC236}">
                    <a16:creationId xmlns:a16="http://schemas.microsoft.com/office/drawing/2014/main" id="{3A089B4E-12F9-4F25-9523-C7022EEBA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" y="816"/>
                <a:ext cx="144" cy="816"/>
              </a:xfrm>
              <a:prstGeom prst="leftBrace">
                <a:avLst>
                  <a:gd name="adj1" fmla="val 47222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4604" name="Text Box 11">
                <a:extLst>
                  <a:ext uri="{FF2B5EF4-FFF2-40B4-BE49-F238E27FC236}">
                    <a16:creationId xmlns:a16="http://schemas.microsoft.com/office/drawing/2014/main" id="{3C4871E4-ACDF-4812-A706-5B20FA1F8B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8" y="741"/>
                <a:ext cx="905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800" b="1">
                    <a:solidFill>
                      <a:srgbClr val="990000"/>
                    </a:solidFill>
                    <a:latin typeface="楷体_GB2312" pitchFamily="49" charset="-122"/>
                    <a:ea typeface="楷体_GB2312" pitchFamily="49" charset="-122"/>
                  </a:rPr>
                  <a:t>用户程序段</a:t>
                </a:r>
              </a:p>
            </p:txBody>
          </p:sp>
          <p:sp>
            <p:nvSpPr>
              <p:cNvPr id="24605" name="Text Box 12">
                <a:extLst>
                  <a:ext uri="{FF2B5EF4-FFF2-40B4-BE49-F238E27FC236}">
                    <a16:creationId xmlns:a16="http://schemas.microsoft.com/office/drawing/2014/main" id="{428BB841-BE42-464C-A5DB-87A1D8D4A9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8" y="983"/>
                <a:ext cx="905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800" b="1">
                    <a:solidFill>
                      <a:srgbClr val="990000"/>
                    </a:solidFill>
                    <a:latin typeface="楷体_GB2312" pitchFamily="49" charset="-122"/>
                    <a:ea typeface="楷体_GB2312" pitchFamily="49" charset="-122"/>
                  </a:rPr>
                  <a:t>用户数据段</a:t>
                </a:r>
              </a:p>
            </p:txBody>
          </p:sp>
          <p:sp>
            <p:nvSpPr>
              <p:cNvPr id="24606" name="Text Box 13">
                <a:extLst>
                  <a:ext uri="{FF2B5EF4-FFF2-40B4-BE49-F238E27FC236}">
                    <a16:creationId xmlns:a16="http://schemas.microsoft.com/office/drawing/2014/main" id="{A3C83F74-FF2F-4EA0-A14E-FD2BDC2093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6" y="1198"/>
                <a:ext cx="756" cy="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800" b="1">
                    <a:solidFill>
                      <a:srgbClr val="990000"/>
                    </a:solidFill>
                    <a:latin typeface="楷体_GB2312" pitchFamily="49" charset="-122"/>
                    <a:ea typeface="楷体_GB2312" pitchFamily="49" charset="-122"/>
                  </a:rPr>
                  <a:t>用户堆栈</a:t>
                </a:r>
              </a:p>
              <a:p>
                <a:pPr eaLnBrk="1" hangingPunct="1"/>
                <a:r>
                  <a:rPr lang="zh-CN" altLang="en-US" sz="1800" b="1">
                    <a:solidFill>
                      <a:srgbClr val="99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……</a:t>
                </a:r>
                <a:endParaRPr lang="zh-CN" altLang="en-US" sz="1800" b="1">
                  <a:solidFill>
                    <a:srgbClr val="990000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4607" name="Text Box 14">
                <a:extLst>
                  <a:ext uri="{FF2B5EF4-FFF2-40B4-BE49-F238E27FC236}">
                    <a16:creationId xmlns:a16="http://schemas.microsoft.com/office/drawing/2014/main" id="{26415087-D120-4EA5-B579-126D35EB9C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7" y="1749"/>
                <a:ext cx="2154" cy="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800" b="1">
                    <a:solidFill>
                      <a:srgbClr val="990000"/>
                    </a:solidFill>
                    <a:latin typeface="楷体_GB2312" pitchFamily="49" charset="-122"/>
                    <a:ea typeface="楷体_GB2312" pitchFamily="49" charset="-122"/>
                  </a:rPr>
                  <a:t>静态部分</a:t>
                </a:r>
              </a:p>
              <a:p>
                <a:pPr eaLnBrk="1" hangingPunct="1"/>
                <a:endParaRPr lang="zh-CN" altLang="en-US" sz="1800" b="1">
                  <a:solidFill>
                    <a:srgbClr val="990000"/>
                  </a:solidFill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/>
                <a:r>
                  <a:rPr lang="zh-CN" altLang="en-US" sz="1800" b="1">
                    <a:solidFill>
                      <a:srgbClr val="990000"/>
                    </a:solidFill>
                    <a:latin typeface="楷体_GB2312" pitchFamily="49" charset="-122"/>
                    <a:ea typeface="楷体_GB2312" pitchFamily="49" charset="-122"/>
                  </a:rPr>
                  <a:t>动态部分：相关寄存器及其值</a:t>
                </a:r>
              </a:p>
            </p:txBody>
          </p:sp>
          <p:sp>
            <p:nvSpPr>
              <p:cNvPr id="24608" name="AutoShape 15">
                <a:extLst>
                  <a:ext uri="{FF2B5EF4-FFF2-40B4-BE49-F238E27FC236}">
                    <a16:creationId xmlns:a16="http://schemas.microsoft.com/office/drawing/2014/main" id="{AE7F124F-E3F9-41AC-B7BD-F12B9538B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" y="1776"/>
                <a:ext cx="192" cy="528"/>
              </a:xfrm>
              <a:prstGeom prst="leftBrace">
                <a:avLst>
                  <a:gd name="adj1" fmla="val 22917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4609" name="AutoShape 16">
                <a:extLst>
                  <a:ext uri="{FF2B5EF4-FFF2-40B4-BE49-F238E27FC236}">
                    <a16:creationId xmlns:a16="http://schemas.microsoft.com/office/drawing/2014/main" id="{5D864D6F-6A79-4491-B024-A005977C1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6" y="1584"/>
                <a:ext cx="96" cy="480"/>
              </a:xfrm>
              <a:prstGeom prst="leftBrace">
                <a:avLst>
                  <a:gd name="adj1" fmla="val 41667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grpSp>
        <p:nvGrpSpPr>
          <p:cNvPr id="24580" name="Group 17">
            <a:extLst>
              <a:ext uri="{FF2B5EF4-FFF2-40B4-BE49-F238E27FC236}">
                <a16:creationId xmlns:a16="http://schemas.microsoft.com/office/drawing/2014/main" id="{354059C4-183E-47EE-9D68-C61ABCD403F0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371600"/>
            <a:ext cx="4648200" cy="1493838"/>
            <a:chOff x="1440" y="976"/>
            <a:chExt cx="2928" cy="941"/>
          </a:xfrm>
        </p:grpSpPr>
        <p:sp>
          <p:nvSpPr>
            <p:cNvPr id="24581" name="Text Box 18">
              <a:extLst>
                <a:ext uri="{FF2B5EF4-FFF2-40B4-BE49-F238E27FC236}">
                  <a16:creationId xmlns:a16="http://schemas.microsoft.com/office/drawing/2014/main" id="{7506C39C-9A52-40CD-8CA6-9E40D83BD2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976"/>
              <a:ext cx="557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 b="1">
                  <a:solidFill>
                    <a:schemeClr val="accent2"/>
                  </a:solidFill>
                  <a:latin typeface="楷体_GB2312" pitchFamily="49" charset="-122"/>
                  <a:ea typeface="楷体_GB2312" pitchFamily="49" charset="-122"/>
                </a:rPr>
                <a:t>正文集</a:t>
              </a:r>
            </a:p>
          </p:txBody>
        </p:sp>
        <p:grpSp>
          <p:nvGrpSpPr>
            <p:cNvPr id="24582" name="Group 19">
              <a:extLst>
                <a:ext uri="{FF2B5EF4-FFF2-40B4-BE49-F238E27FC236}">
                  <a16:creationId xmlns:a16="http://schemas.microsoft.com/office/drawing/2014/main" id="{1B2A81FB-A1C9-480F-9523-15BBB28F41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1104"/>
              <a:ext cx="2928" cy="813"/>
              <a:chOff x="1440" y="1104"/>
              <a:chExt cx="2928" cy="813"/>
            </a:xfrm>
          </p:grpSpPr>
          <p:sp>
            <p:nvSpPr>
              <p:cNvPr id="24583" name="Text Box 20">
                <a:extLst>
                  <a:ext uri="{FF2B5EF4-FFF2-40B4-BE49-F238E27FC236}">
                    <a16:creationId xmlns:a16="http://schemas.microsoft.com/office/drawing/2014/main" id="{FF754298-9790-4014-9BFA-6B46DFB2DA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1296"/>
                <a:ext cx="240" cy="58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b="1">
                    <a:solidFill>
                      <a:schemeClr val="accent2"/>
                    </a:solidFill>
                    <a:latin typeface="楷体_GB2312" pitchFamily="49" charset="-122"/>
                    <a:ea typeface="楷体_GB2312" pitchFamily="49" charset="-122"/>
                  </a:rPr>
                  <a:t>PCB</a:t>
                </a:r>
              </a:p>
            </p:txBody>
          </p:sp>
          <p:sp>
            <p:nvSpPr>
              <p:cNvPr id="24584" name="Text Box 21">
                <a:extLst>
                  <a:ext uri="{FF2B5EF4-FFF2-40B4-BE49-F238E27FC236}">
                    <a16:creationId xmlns:a16="http://schemas.microsoft.com/office/drawing/2014/main" id="{F4A30796-82AD-4603-A885-FA0691DE6F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54" y="1262"/>
                <a:ext cx="1137" cy="2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800" b="1">
                    <a:solidFill>
                      <a:schemeClr val="accent2"/>
                    </a:solidFill>
                    <a:latin typeface="楷体_GB2312" pitchFamily="49" charset="-122"/>
                    <a:ea typeface="楷体_GB2312" pitchFamily="49" charset="-122"/>
                  </a:rPr>
                  <a:t>各种控制表指针</a:t>
                </a:r>
              </a:p>
            </p:txBody>
          </p:sp>
          <p:sp>
            <p:nvSpPr>
              <p:cNvPr id="24585" name="Text Box 22">
                <a:extLst>
                  <a:ext uri="{FF2B5EF4-FFF2-40B4-BE49-F238E27FC236}">
                    <a16:creationId xmlns:a16="http://schemas.microsoft.com/office/drawing/2014/main" id="{08223D3C-990D-44E3-8BE3-CF5D3558D1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2" y="1264"/>
                <a:ext cx="557" cy="2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800" b="1">
                    <a:solidFill>
                      <a:schemeClr val="accent2"/>
                    </a:solidFill>
                    <a:latin typeface="楷体_GB2312" pitchFamily="49" charset="-122"/>
                    <a:ea typeface="楷体_GB2312" pitchFamily="49" charset="-122"/>
                  </a:rPr>
                  <a:t>数据集</a:t>
                </a:r>
              </a:p>
            </p:txBody>
          </p:sp>
          <p:sp>
            <p:nvSpPr>
              <p:cNvPr id="24586" name="Text Box 23">
                <a:extLst>
                  <a:ext uri="{FF2B5EF4-FFF2-40B4-BE49-F238E27FC236}">
                    <a16:creationId xmlns:a16="http://schemas.microsoft.com/office/drawing/2014/main" id="{4F84DE60-12A1-4989-867A-526003477E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2" y="1536"/>
                <a:ext cx="576" cy="2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800" b="1">
                    <a:solidFill>
                      <a:schemeClr val="accent2"/>
                    </a:solidFill>
                    <a:latin typeface="楷体_GB2312" pitchFamily="49" charset="-122"/>
                    <a:ea typeface="楷体_GB2312" pitchFamily="49" charset="-122"/>
                  </a:rPr>
                  <a:t>栈  区</a:t>
                </a:r>
              </a:p>
            </p:txBody>
          </p:sp>
          <p:sp>
            <p:nvSpPr>
              <p:cNvPr id="24587" name="Text Box 24">
                <a:extLst>
                  <a:ext uri="{FF2B5EF4-FFF2-40B4-BE49-F238E27FC236}">
                    <a16:creationId xmlns:a16="http://schemas.microsoft.com/office/drawing/2014/main" id="{782BC3C1-2B52-402D-8986-D5228F0CFF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4" y="1680"/>
                <a:ext cx="1200" cy="2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800" b="1">
                    <a:solidFill>
                      <a:schemeClr val="accent2"/>
                    </a:solidFill>
                    <a:latin typeface="楷体_GB2312" pitchFamily="49" charset="-122"/>
                    <a:ea typeface="楷体_GB2312" pitchFamily="49" charset="-122"/>
                  </a:rPr>
                  <a:t>各种寄存器</a:t>
                </a:r>
              </a:p>
            </p:txBody>
          </p:sp>
          <p:sp>
            <p:nvSpPr>
              <p:cNvPr id="24588" name="Line 25">
                <a:extLst>
                  <a:ext uri="{FF2B5EF4-FFF2-40B4-BE49-F238E27FC236}">
                    <a16:creationId xmlns:a16="http://schemas.microsoft.com/office/drawing/2014/main" id="{5511318E-BC90-446C-AF6E-7B41F3F628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1392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89" name="Line 26">
                <a:extLst>
                  <a:ext uri="{FF2B5EF4-FFF2-40B4-BE49-F238E27FC236}">
                    <a16:creationId xmlns:a16="http://schemas.microsoft.com/office/drawing/2014/main" id="{9D21BFEA-DA09-424F-BFF5-E19648B9AA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1824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90" name="Line 27">
                <a:extLst>
                  <a:ext uri="{FF2B5EF4-FFF2-40B4-BE49-F238E27FC236}">
                    <a16:creationId xmlns:a16="http://schemas.microsoft.com/office/drawing/2014/main" id="{5D26B068-6B0B-482B-BFD9-5FB21B4B71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4" y="1104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91" name="Line 28">
                <a:extLst>
                  <a:ext uri="{FF2B5EF4-FFF2-40B4-BE49-F238E27FC236}">
                    <a16:creationId xmlns:a16="http://schemas.microsoft.com/office/drawing/2014/main" id="{67AEA784-AB2B-4E4F-9051-3A6BB0A493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1392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92" name="Line 29">
                <a:extLst>
                  <a:ext uri="{FF2B5EF4-FFF2-40B4-BE49-F238E27FC236}">
                    <a16:creationId xmlns:a16="http://schemas.microsoft.com/office/drawing/2014/main" id="{C73CF475-D46A-4152-B267-962CFB9170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144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93" name="Line 30">
                <a:extLst>
                  <a:ext uri="{FF2B5EF4-FFF2-40B4-BE49-F238E27FC236}">
                    <a16:creationId xmlns:a16="http://schemas.microsoft.com/office/drawing/2014/main" id="{F69C12C1-6F35-401F-BFDA-3975BD0C91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4" y="144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94" name="Line 31">
                <a:extLst>
                  <a:ext uri="{FF2B5EF4-FFF2-40B4-BE49-F238E27FC236}">
                    <a16:creationId xmlns:a16="http://schemas.microsoft.com/office/drawing/2014/main" id="{4ECBB528-59B7-45AA-9EE2-02AD6DF555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4" y="168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95" name="Line 32">
                <a:extLst>
                  <a:ext uri="{FF2B5EF4-FFF2-40B4-BE49-F238E27FC236}">
                    <a16:creationId xmlns:a16="http://schemas.microsoft.com/office/drawing/2014/main" id="{DFBCAEA9-8B54-4BD9-9253-A4D83D489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134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96" name="Line 33">
                <a:extLst>
                  <a:ext uri="{FF2B5EF4-FFF2-40B4-BE49-F238E27FC236}">
                    <a16:creationId xmlns:a16="http://schemas.microsoft.com/office/drawing/2014/main" id="{6F80F9F9-2344-4701-ADC6-97534E6C73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4" y="1104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E897D2D-2F3F-465D-8F67-689E69FCA9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194675" cy="887413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进程（上下文）切换步骤</a:t>
            </a:r>
          </a:p>
        </p:txBody>
      </p:sp>
      <p:sp>
        <p:nvSpPr>
          <p:cNvPr id="2560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6B9FCA17-53A5-4550-AF68-2B5830F173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1905000"/>
            <a:ext cx="7262813" cy="41021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b="1" dirty="0">
                <a:latin typeface="楷体_GB2312" pitchFamily="49" charset="-122"/>
              </a:rPr>
              <a:t>保存</a:t>
            </a:r>
            <a:r>
              <a:rPr lang="en-US" altLang="zh-CN" b="1" dirty="0">
                <a:latin typeface="楷体_GB2312" pitchFamily="49" charset="-122"/>
              </a:rPr>
              <a:t>CPU</a:t>
            </a:r>
            <a:r>
              <a:rPr lang="zh-CN" altLang="en-US" b="1" dirty="0">
                <a:latin typeface="楷体_GB2312" pitchFamily="49" charset="-122"/>
              </a:rPr>
              <a:t>的上下文（包括程序计数器和其它寄存器），以及其它相关信息到运行进程的</a:t>
            </a:r>
            <a:r>
              <a:rPr lang="en-US" altLang="zh-CN" b="1" dirty="0">
                <a:latin typeface="楷体_GB2312" pitchFamily="49" charset="-122"/>
              </a:rPr>
              <a:t>PCB</a:t>
            </a:r>
            <a:r>
              <a:rPr lang="zh-CN" altLang="en-US" b="1" dirty="0">
                <a:latin typeface="楷体_GB2312" pitchFamily="49" charset="-122"/>
              </a:rPr>
              <a:t>中去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b="1" dirty="0">
                <a:latin typeface="楷体_GB2312" pitchFamily="49" charset="-122"/>
              </a:rPr>
              <a:t>把该进程移至合适的队列--就绪、阻塞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b="1" dirty="0">
                <a:latin typeface="楷体_GB2312" pitchFamily="49" charset="-122"/>
              </a:rPr>
              <a:t>选择另一个要执行的进程</a:t>
            </a:r>
            <a:endParaRPr lang="en-US" altLang="zh-CN" b="1" dirty="0">
              <a:latin typeface="楷体_GB2312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b="1" dirty="0">
                <a:latin typeface="楷体_GB2312" pitchFamily="49" charset="-122"/>
              </a:rPr>
              <a:t>从被选中进程的</a:t>
            </a:r>
            <a:r>
              <a:rPr lang="en-US" altLang="zh-CN" b="1" dirty="0">
                <a:latin typeface="楷体_GB2312" pitchFamily="49" charset="-122"/>
              </a:rPr>
              <a:t>PCB</a:t>
            </a:r>
            <a:r>
              <a:rPr lang="zh-CN" altLang="en-US" b="1" dirty="0">
                <a:latin typeface="楷体_GB2312" pitchFamily="49" charset="-122"/>
              </a:rPr>
              <a:t>中重装入 </a:t>
            </a:r>
            <a:r>
              <a:rPr lang="en-US" altLang="zh-CN" b="1" dirty="0">
                <a:latin typeface="楷体_GB2312" pitchFamily="49" charset="-122"/>
              </a:rPr>
              <a:t>CPU </a:t>
            </a:r>
            <a:r>
              <a:rPr lang="zh-CN" altLang="en-US" b="1" dirty="0">
                <a:latin typeface="楷体_GB2312" pitchFamily="49" charset="-122"/>
              </a:rPr>
              <a:t>上下文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38177" y="369042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3.2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进程控制</a:t>
            </a: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537323" y="1124786"/>
            <a:ext cx="2642905" cy="370501"/>
          </a:xfrm>
        </p:spPr>
        <p:txBody>
          <a:bodyPr>
            <a:normAutofit/>
          </a:bodyPr>
          <a:lstStyle/>
          <a:p>
            <a:r>
              <a:rPr lang="zh-CN" altLang="zh-CN" sz="20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</a:t>
            </a:r>
            <a:r>
              <a:rPr lang="zh-CN" altLang="en-US" sz="20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切换</a:t>
            </a:r>
            <a:endParaRPr lang="zh-CN" altLang="en-US" sz="20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2852" y="1970139"/>
            <a:ext cx="814275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所谓进程切换是指，一个正在运行的进程被中断，操作系统指定另一个进程为运行态，并将控制权交给这个进程。</a:t>
            </a:r>
          </a:p>
          <a:p>
            <a:endParaRPr lang="en-US" altLang="zh-CN" sz="2000" b="1" dirty="0">
              <a:solidFill>
                <a:srgbClr val="003A8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zh-CN" sz="2000" b="1" dirty="0">
                <a:solidFill>
                  <a:srgbClr val="003A8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引起进程切换的事件有：</a:t>
            </a:r>
            <a:endParaRPr lang="en-US" altLang="zh-CN" sz="2000" b="1" dirty="0">
              <a:solidFill>
                <a:srgbClr val="003A8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zh-CN" sz="2000" b="1" dirty="0">
              <a:solidFill>
                <a:srgbClr val="003A8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>
              <a:buFont typeface="Wingdings" panose="05000000000000000000" pitchFamily="2" charset="2"/>
              <a:buChar char="u"/>
            </a:pPr>
            <a:r>
              <a:rPr lang="zh-CN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中断：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时钟中断（基于时间片的调度）和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I/O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中断。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/>
            <a:endParaRPr lang="zh-CN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>
              <a:buFont typeface="Wingdings" panose="05000000000000000000" pitchFamily="2" charset="2"/>
              <a:buChar char="u"/>
            </a:pPr>
            <a:r>
              <a:rPr lang="zh-CN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陷阱：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与当前运行进程所产生的错误或异常有关。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  <a:p>
            <a:pPr marL="342900" lvl="0" indent="-342900">
              <a:buFont typeface="Wingdings" panose="05000000000000000000" pitchFamily="2" charset="2"/>
              <a:buChar char="u"/>
            </a:pPr>
            <a:endParaRPr lang="zh-CN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>
              <a:buFont typeface="Wingdings" panose="05000000000000000000" pitchFamily="2" charset="2"/>
              <a:buChar char="u"/>
            </a:pPr>
            <a:r>
              <a:rPr lang="zh-CN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系统调用：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切换至操作系统进程，请求系统调用的进程转为阻塞态。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3194" y="1152273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  <p:sp>
        <p:nvSpPr>
          <p:cNvPr id="5" name="矩形 4"/>
          <p:cNvSpPr/>
          <p:nvPr/>
        </p:nvSpPr>
        <p:spPr>
          <a:xfrm>
            <a:off x="806263" y="2822018"/>
            <a:ext cx="8176371" cy="27930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进程切换</a:t>
            </a:r>
            <a:r>
              <a:rPr lang="zh-CN" altLang="en-US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时的动作：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）保存处理器上下文环境。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533400" indent="-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）更新当前运行进程的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）将进程控制块移入相应队列（阻塞队列或就绪队列）。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）选择另一进程运行。这部分内容涉及进程调度，在第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章中详细介绍。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）更新所选择进程的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。如，状态由就绪变为运行。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）恢复被选择进程的处理器上下文。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spcAft>
                <a:spcPts val="0"/>
              </a:spcAft>
            </a:pPr>
            <a:r>
              <a:rPr lang="x-none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876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92065EFF-0334-49BB-A93B-44813027E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思考</a:t>
            </a:r>
          </a:p>
        </p:txBody>
      </p:sp>
      <p:sp>
        <p:nvSpPr>
          <p:cNvPr id="3379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42FAEAE-ED95-48B8-9DA4-133FA645F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OS</a:t>
            </a:r>
            <a:r>
              <a:rPr lang="zh-CN" altLang="en-US"/>
              <a:t>如何进行进程切换？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何时会发生进程切换？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>
            <a:extLst>
              <a:ext uri="{FF2B5EF4-FFF2-40B4-BE49-F238E27FC236}">
                <a16:creationId xmlns:a16="http://schemas.microsoft.com/office/drawing/2014/main" id="{7301D007-3013-4672-BAE9-11A897B63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serial execution of programs</a:t>
            </a:r>
            <a:endParaRPr lang="zh-CN" altLang="en-US"/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84B58291-E367-4DC4-86BA-C356BC0F6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714500"/>
            <a:ext cx="8162925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24ADDD0A-48E9-43E8-8E00-6ED52EFC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3000375"/>
            <a:ext cx="7643812" cy="281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Box 6">
            <a:extLst>
              <a:ext uri="{FF2B5EF4-FFF2-40B4-BE49-F238E27FC236}">
                <a16:creationId xmlns:a16="http://schemas.microsoft.com/office/drawing/2014/main" id="{2F98282F-6E78-4C4F-9D71-10025E1FB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5175" y="6143625"/>
            <a:ext cx="5108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4"/>
              </a:buBlip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/>
              <a:t>顺序性，封闭性，可再现性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4E5F31F-12D3-4A7F-AB56-D97B9A8600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333375"/>
            <a:ext cx="9144000" cy="6248400"/>
          </a:xfrm>
        </p:spPr>
        <p:txBody>
          <a:bodyPr/>
          <a:lstStyle/>
          <a:p>
            <a:pPr lvl="1" eaLnBrk="1" hangingPunct="1"/>
            <a:r>
              <a:rPr lang="zh-CN" altLang="en-US" sz="3200" b="1" dirty="0">
                <a:solidFill>
                  <a:srgbClr val="990000"/>
                </a:solidFill>
                <a:ea typeface="楷体_GB2312" pitchFamily="49" charset="-122"/>
              </a:rPr>
              <a:t>进程状态转换的说明</a:t>
            </a:r>
            <a:endParaRPr lang="en-US" altLang="zh-CN" sz="3200" b="1" dirty="0">
              <a:solidFill>
                <a:srgbClr val="990000"/>
              </a:solidFill>
              <a:ea typeface="楷体_GB2312" pitchFamily="49" charset="-122"/>
            </a:endParaRPr>
          </a:p>
          <a:p>
            <a:pPr lvl="2" eaLnBrk="1" hangingPunct="1"/>
            <a:endParaRPr lang="zh-CN" altLang="en-US" sz="2800" b="1" dirty="0">
              <a:solidFill>
                <a:srgbClr val="0066CC"/>
              </a:solidFill>
              <a:ea typeface="楷体_GB2312" pitchFamily="49" charset="-122"/>
            </a:endParaRPr>
          </a:p>
          <a:p>
            <a:pPr lvl="2" eaLnBrk="1" hangingPunct="1"/>
            <a:r>
              <a:rPr lang="zh-CN" altLang="en-US" sz="2800" b="1" dirty="0">
                <a:solidFill>
                  <a:srgbClr val="0066CC"/>
                </a:solidFill>
                <a:ea typeface="楷体_GB2312" pitchFamily="49" charset="-122"/>
              </a:rPr>
              <a:t>进程之间的状态转换并非都是可逆的。进程既不能从阻塞变为运行，也不能从就绪变为阻塞。</a:t>
            </a:r>
            <a:endParaRPr lang="en-US" altLang="zh-CN" sz="2800" b="1" dirty="0">
              <a:solidFill>
                <a:srgbClr val="0066CC"/>
              </a:solidFill>
              <a:ea typeface="楷体_GB2312" pitchFamily="49" charset="-122"/>
            </a:endParaRPr>
          </a:p>
          <a:p>
            <a:pPr lvl="2" eaLnBrk="1" hangingPunct="1"/>
            <a:endParaRPr lang="zh-CN" altLang="en-US" sz="2800" b="1" dirty="0">
              <a:solidFill>
                <a:srgbClr val="0066CC"/>
              </a:solidFill>
              <a:ea typeface="楷体_GB2312" pitchFamily="49" charset="-122"/>
            </a:endParaRPr>
          </a:p>
          <a:p>
            <a:pPr lvl="2" eaLnBrk="1" hangingPunct="1"/>
            <a:r>
              <a:rPr lang="zh-CN" altLang="en-US" sz="2800" b="1" dirty="0">
                <a:solidFill>
                  <a:srgbClr val="0066CC"/>
                </a:solidFill>
                <a:ea typeface="楷体_GB2312" pitchFamily="49" charset="-122"/>
              </a:rPr>
              <a:t>进程之间的状态转换并非都是主动的，在很多情况下都是“它动的”。</a:t>
            </a:r>
            <a:endParaRPr lang="en-US" altLang="zh-CN" sz="2800" b="1" dirty="0">
              <a:solidFill>
                <a:srgbClr val="0066CC"/>
              </a:solidFill>
              <a:ea typeface="楷体_GB2312" pitchFamily="49" charset="-122"/>
            </a:endParaRPr>
          </a:p>
          <a:p>
            <a:pPr lvl="2" eaLnBrk="1" hangingPunct="1"/>
            <a:endParaRPr lang="en-US" altLang="zh-CN" sz="2800" b="1" dirty="0">
              <a:solidFill>
                <a:srgbClr val="0066CC"/>
              </a:solidFill>
              <a:ea typeface="楷体_GB2312" pitchFamily="49" charset="-122"/>
            </a:endParaRPr>
          </a:p>
          <a:p>
            <a:pPr lvl="2" eaLnBrk="1" hangingPunct="1"/>
            <a:r>
              <a:rPr lang="zh-CN" altLang="en-US" sz="2800" b="1" dirty="0">
                <a:solidFill>
                  <a:srgbClr val="0066CC"/>
                </a:solidFill>
                <a:ea typeface="楷体_GB2312" pitchFamily="49" charset="-122"/>
              </a:rPr>
              <a:t>只有运行到阻塞的转换是进程的主动行为（主动调用调度管理程序），其它都是它动的，例如，从执行到就绪，通常是时钟中断引起的，从阻塞到就绪，是一个进程把另一个进程唤醒。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026" descr="process_queue">
            <a:extLst>
              <a:ext uri="{FF2B5EF4-FFF2-40B4-BE49-F238E27FC236}">
                <a16:creationId xmlns:a16="http://schemas.microsoft.com/office/drawing/2014/main" id="{A0CDCE5F-8485-46F9-925E-36F86B98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t="2156" r="14130" b="4381"/>
          <a:stretch>
            <a:fillRect/>
          </a:stretch>
        </p:blipFill>
        <p:spPr bwMode="auto">
          <a:xfrm>
            <a:off x="685800" y="152400"/>
            <a:ext cx="76200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38177" y="369042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3.2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进程控制</a:t>
            </a: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38177" y="1124786"/>
            <a:ext cx="2642905" cy="370501"/>
          </a:xfrm>
        </p:spPr>
        <p:txBody>
          <a:bodyPr>
            <a:normAutofit/>
          </a:bodyPr>
          <a:lstStyle/>
          <a:p>
            <a:r>
              <a:rPr lang="zh-CN" altLang="zh-CN" sz="20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</a:t>
            </a:r>
            <a:r>
              <a:rPr lang="zh-CN" altLang="en-US" sz="20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的创建： </a:t>
            </a:r>
            <a:endParaRPr lang="zh-CN" altLang="en-US" sz="20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3194" y="1152273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  <p:sp>
        <p:nvSpPr>
          <p:cNvPr id="7" name="矩形 6"/>
          <p:cNvSpPr/>
          <p:nvPr/>
        </p:nvSpPr>
        <p:spPr>
          <a:xfrm>
            <a:off x="2114180" y="1101833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进程借助创建原语实现创建一个新进程</a:t>
            </a:r>
            <a:endParaRPr lang="zh-CN" altLang="en-US" b="1" dirty="0">
              <a:solidFill>
                <a:srgbClr val="002C6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8188" y="1753917"/>
            <a:ext cx="649548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引起进程创建的原因有以下几种：</a:t>
            </a:r>
            <a:endParaRPr lang="en-US" altLang="zh-CN" sz="2000" b="1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endParaRPr lang="zh-CN" altLang="zh-CN" b="1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操作系统准备接纳一个新的批处理作业时，由作业调度程序为用户作业创建相应的新进程。</a:t>
            </a:r>
            <a:endParaRPr lang="en-US" altLang="zh-CN" b="1" kern="1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终端用户登录到系统时会创建进程。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操作系统为用户创建一个服务进程。如，用户请求打印一个文件，操作系统可以创建一个打印进程来完成。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现有进程可以派生其子进程，并与其并行执行任务。</a:t>
            </a:r>
          </a:p>
        </p:txBody>
      </p:sp>
      <p:sp>
        <p:nvSpPr>
          <p:cNvPr id="9" name="矩形 8"/>
          <p:cNvSpPr/>
          <p:nvPr/>
        </p:nvSpPr>
        <p:spPr>
          <a:xfrm>
            <a:off x="2393575" y="2130526"/>
            <a:ext cx="6562166" cy="284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创建原语需要完成以下步骤：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）给新进程分配一个唯一的进程标识符，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并申请一个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空白的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PCB(PCB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是有限的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。若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申请失败则创建</a:t>
            </a:r>
            <a:endParaRPr lang="en-US" altLang="zh-CN" b="1" kern="1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失败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）给进程分配空间分配包括程序、数据、用户栈等。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）将新进程插入就绪队列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和进程隶属关系族群中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）创建或扩充其它数据结构，如为进程创建记账文件等。</a:t>
            </a:r>
          </a:p>
        </p:txBody>
      </p:sp>
    </p:spTree>
    <p:extLst>
      <p:ext uri="{BB962C8B-B14F-4D97-AF65-F5344CB8AC3E}">
        <p14:creationId xmlns:p14="http://schemas.microsoft.com/office/powerpoint/2010/main" val="53591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38177" y="369042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3.2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进程控制</a:t>
            </a: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38177" y="1124786"/>
            <a:ext cx="2642905" cy="370501"/>
          </a:xfrm>
        </p:spPr>
        <p:txBody>
          <a:bodyPr>
            <a:normAutofit/>
          </a:bodyPr>
          <a:lstStyle/>
          <a:p>
            <a:r>
              <a:rPr lang="zh-CN" altLang="zh-CN" sz="20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</a:t>
            </a:r>
            <a:r>
              <a:rPr lang="zh-CN" altLang="en-US" sz="20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的创建： </a:t>
            </a:r>
            <a:endParaRPr lang="zh-CN" altLang="en-US" sz="20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3194" y="1152273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  <p:sp>
        <p:nvSpPr>
          <p:cNvPr id="7" name="矩形 6"/>
          <p:cNvSpPr/>
          <p:nvPr/>
        </p:nvSpPr>
        <p:spPr>
          <a:xfrm>
            <a:off x="2114180" y="1101833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进程借助创建原语实现创建一个新进程</a:t>
            </a:r>
            <a:endParaRPr lang="zh-CN" altLang="en-US" b="1" dirty="0">
              <a:solidFill>
                <a:srgbClr val="002C6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8188" y="1753917"/>
            <a:ext cx="649548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引起进程创建的原因有以下几种：</a:t>
            </a:r>
            <a:endParaRPr lang="en-US" altLang="zh-CN" sz="2000" b="1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endParaRPr lang="zh-CN" altLang="zh-CN" b="1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操作系统准备接纳一个新的批处理作业时，由作业调度程序为用户作业创建相应的新进程。</a:t>
            </a:r>
            <a:endParaRPr lang="en-US" altLang="zh-CN" b="1" kern="1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终端用户登录到系统时会创建进程。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操作系统为用户创建一个服务进程。如，用户请求打印一个文件，操作系统可以创建一个打印进程来完成。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现有进程可以派生其子进程，并与其并行执行任务。</a:t>
            </a:r>
          </a:p>
        </p:txBody>
      </p:sp>
      <p:sp>
        <p:nvSpPr>
          <p:cNvPr id="9" name="矩形 8"/>
          <p:cNvSpPr/>
          <p:nvPr/>
        </p:nvSpPr>
        <p:spPr>
          <a:xfrm>
            <a:off x="2393575" y="2130526"/>
            <a:ext cx="6562166" cy="284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创建原语需要完成以下步骤：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）给新进程分配一个唯一的进程标识符，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并申请一个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空白的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PCB(PCB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是有限的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。若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申请失败则创建</a:t>
            </a:r>
            <a:endParaRPr lang="en-US" altLang="zh-CN" b="1" kern="1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失败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）给进程分配空间分配包括程序、数据、用户栈等。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）将新进程插入就绪队列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和进程隶属关系族群中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）创建或扩充其它数据结构，如为进程创建记账文件等。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22" y="1990165"/>
            <a:ext cx="6859946" cy="390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3019CCD4-F26E-453D-B61A-FA7267E55D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宋体" panose="02010600030101010101" pitchFamily="2" charset="-122"/>
              </a:rPr>
              <a:t>进程控制</a:t>
            </a:r>
            <a:r>
              <a:rPr lang="zh-CN" altLang="en-US" dirty="0"/>
              <a:t> </a:t>
            </a:r>
          </a:p>
        </p:txBody>
      </p:sp>
      <p:sp>
        <p:nvSpPr>
          <p:cNvPr id="3891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B393C3A-66FE-42C4-B9DD-33BFE30EE0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		进程控制就是对系统中的所有进程实施管理，进程控制一般有</a:t>
            </a:r>
            <a:r>
              <a:rPr lang="zh-CN" altLang="en-US" b="1" dirty="0">
                <a:solidFill>
                  <a:srgbClr val="FF0369"/>
                </a:solidFill>
                <a:latin typeface="Times New Roman" panose="02020603050405020304" pitchFamily="18" charset="0"/>
              </a:rPr>
              <a:t>原语</a:t>
            </a:r>
            <a:r>
              <a:rPr lang="en-US" altLang="zh-CN" b="1" dirty="0">
                <a:solidFill>
                  <a:srgbClr val="FF0369"/>
                </a:solidFill>
                <a:latin typeface="Times New Roman" panose="02020603050405020304" pitchFamily="18" charset="0"/>
              </a:rPr>
              <a:t>(primitive)</a:t>
            </a:r>
            <a:r>
              <a:rPr lang="zh-CN" altLang="en-US" dirty="0">
                <a:latin typeface="Times New Roman" panose="02020603050405020304" pitchFamily="18" charset="0"/>
              </a:rPr>
              <a:t>来实现。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endParaRPr lang="zh-CN" altLang="en-US" dirty="0">
              <a:solidFill>
                <a:srgbClr val="FF0369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FF0369"/>
                </a:solidFill>
                <a:latin typeface="Times New Roman" panose="02020603050405020304" pitchFamily="18" charset="0"/>
              </a:rPr>
              <a:t>		所谓原语是一种特殊的系统功能调用，它可以完成一个特定的功能，其特点是原语执行时不可被中断</a:t>
            </a:r>
            <a:r>
              <a:rPr lang="zh-CN" altLang="en-US" dirty="0">
                <a:latin typeface="Times New Roman" panose="02020603050405020304" pitchFamily="18" charset="0"/>
              </a:rPr>
              <a:t>。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b="1" dirty="0">
                <a:latin typeface="宋体" panose="02010600030101010101" pitchFamily="2" charset="-122"/>
              </a:rPr>
              <a:t> 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0ACFE03B-A02C-441F-8734-4302108E24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进程图</a:t>
            </a:r>
            <a:endParaRPr lang="en-US" altLang="zh-CN"/>
          </a:p>
        </p:txBody>
      </p:sp>
      <p:sp>
        <p:nvSpPr>
          <p:cNvPr id="3993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3A2E0F6-EEE6-41A1-B89B-38FECB8A3D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进程家族树</a:t>
            </a:r>
          </a:p>
          <a:p>
            <a:pPr eaLnBrk="1" hangingPunct="1"/>
            <a:r>
              <a:rPr lang="zh-CN" altLang="en-US"/>
              <a:t>子进程可以继承父进程所拥有的资源</a:t>
            </a:r>
          </a:p>
          <a:p>
            <a:pPr lvl="1" eaLnBrk="1" hangingPunct="1"/>
            <a:r>
              <a:rPr lang="zh-CN" altLang="en-US"/>
              <a:t>父进程撤销（归还资源）时</a:t>
            </a:r>
            <a:r>
              <a:rPr lang="en-US" altLang="zh-CN">
                <a:latin typeface="Times New Roman" panose="02020603050405020304" pitchFamily="18" charset="0"/>
              </a:rPr>
              <a:t>……</a:t>
            </a:r>
            <a:endParaRPr lang="en-US" altLang="zh-CN"/>
          </a:p>
          <a:p>
            <a:pPr lvl="1" eaLnBrk="1" hangingPunct="1"/>
            <a:r>
              <a:rPr lang="zh-CN" altLang="en-US"/>
              <a:t>子进程撤销（归还资源）时</a:t>
            </a:r>
            <a:r>
              <a:rPr lang="en-US" altLang="zh-CN">
                <a:latin typeface="Times New Roman" panose="02020603050405020304" pitchFamily="18" charset="0"/>
              </a:rPr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FEFC649B-FA22-4633-AAB9-114BFECD2B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常用的进程控制原语</a:t>
            </a:r>
          </a:p>
        </p:txBody>
      </p:sp>
      <p:sp>
        <p:nvSpPr>
          <p:cNvPr id="4096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44DC31B-DDE3-422F-BD04-70D87BEE16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创建原语</a:t>
            </a:r>
          </a:p>
          <a:p>
            <a:pPr eaLnBrk="1" hangingPunct="1"/>
            <a:r>
              <a:rPr lang="zh-CN" altLang="en-US"/>
              <a:t>终止</a:t>
            </a:r>
            <a:r>
              <a:rPr lang="zh-CN" altLang="en-US">
                <a:latin typeface="Times New Roman" panose="02020603050405020304" pitchFamily="18" charset="0"/>
              </a:rPr>
              <a:t>原语</a:t>
            </a: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阻塞原语、唤醒原语</a:t>
            </a:r>
          </a:p>
          <a:p>
            <a:pPr eaLnBrk="1" hangingPunct="1"/>
            <a:r>
              <a:rPr kumimoji="0" lang="zh-CN" altLang="en-US"/>
              <a:t>挂起、激活</a:t>
            </a:r>
            <a:endParaRPr kumimoji="0" lang="en-US" altLang="zh-CN"/>
          </a:p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38177" y="369042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3.2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进程控制</a:t>
            </a: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38177" y="1124786"/>
            <a:ext cx="2642905" cy="370501"/>
          </a:xfrm>
        </p:spPr>
        <p:txBody>
          <a:bodyPr>
            <a:normAutofit/>
          </a:bodyPr>
          <a:lstStyle/>
          <a:p>
            <a:r>
              <a:rPr lang="zh-CN" altLang="zh-CN" sz="20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</a:t>
            </a:r>
            <a:r>
              <a:rPr lang="zh-CN" altLang="en-US" sz="20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的创建： </a:t>
            </a:r>
            <a:endParaRPr lang="zh-CN" altLang="en-US" sz="20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3194" y="1152273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  <p:sp>
        <p:nvSpPr>
          <p:cNvPr id="7" name="矩形 6"/>
          <p:cNvSpPr/>
          <p:nvPr/>
        </p:nvSpPr>
        <p:spPr>
          <a:xfrm>
            <a:off x="2114180" y="1101833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进程借助创建原语实现创建一个新进程</a:t>
            </a:r>
            <a:endParaRPr lang="zh-CN" altLang="en-US" b="1" dirty="0">
              <a:solidFill>
                <a:srgbClr val="002C6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8188" y="1753917"/>
            <a:ext cx="649548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引起进程创建的原因有以下几种：</a:t>
            </a:r>
            <a:endParaRPr lang="en-US" altLang="zh-CN" sz="2000" b="1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endParaRPr lang="zh-CN" altLang="zh-CN" b="1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操作系统准备接纳一个新的批处理作业时，由作业调度程序为用户作业创建相应的新进程。</a:t>
            </a:r>
            <a:endParaRPr lang="en-US" altLang="zh-CN" b="1" kern="1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终端用户登录到系统时会创建进程。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操作系统为用户创建一个服务进程。如，用户请求打印一个文件，操作系统可以创建一个打印进程来完成。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现有进程可以派生其子进程，并与其并行执行任务。</a:t>
            </a:r>
          </a:p>
        </p:txBody>
      </p:sp>
      <p:sp>
        <p:nvSpPr>
          <p:cNvPr id="9" name="矩形 8"/>
          <p:cNvSpPr/>
          <p:nvPr/>
        </p:nvSpPr>
        <p:spPr>
          <a:xfrm>
            <a:off x="2393575" y="2130526"/>
            <a:ext cx="6562166" cy="2840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创建原语需要完成以下步骤：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）给新进程分配一个唯一的进程标识符，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并申请一个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空白的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PCB(PCB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是有限的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。若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申请失败则创建</a:t>
            </a:r>
            <a:endParaRPr lang="en-US" altLang="zh-CN" b="1" kern="1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  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失败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）给进程分配空间分配包括程序、数据、用户栈等。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）将新进程插入就绪队列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和进程隶属关系族群中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）创建或扩充其它数据结构，如为进程创建记账文件等。</a:t>
            </a:r>
          </a:p>
        </p:txBody>
      </p:sp>
    </p:spTree>
    <p:extLst>
      <p:ext uri="{BB962C8B-B14F-4D97-AF65-F5344CB8AC3E}">
        <p14:creationId xmlns:p14="http://schemas.microsoft.com/office/powerpoint/2010/main" val="91396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108E26B-C3FD-4579-BCB2-0D5EFC94CF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14313"/>
            <a:ext cx="7772400" cy="6019800"/>
          </a:xfrm>
        </p:spPr>
        <p:txBody>
          <a:bodyPr/>
          <a:lstStyle/>
          <a:p>
            <a:pPr lvl="1" eaLnBrk="1" hangingPunct="1"/>
            <a:r>
              <a:rPr lang="zh-CN" altLang="en-US" b="1">
                <a:solidFill>
                  <a:schemeClr val="accent2"/>
                </a:solidFill>
                <a:ea typeface="楷体_GB2312" pitchFamily="49" charset="-122"/>
              </a:rPr>
              <a:t>创建原语</a:t>
            </a:r>
          </a:p>
        </p:txBody>
      </p:sp>
      <p:grpSp>
        <p:nvGrpSpPr>
          <p:cNvPr id="44035" name="Group 3">
            <a:extLst>
              <a:ext uri="{FF2B5EF4-FFF2-40B4-BE49-F238E27FC236}">
                <a16:creationId xmlns:a16="http://schemas.microsoft.com/office/drawing/2014/main" id="{4AC6B836-A3CB-4ED5-8A9E-DA67BF515BA8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066800"/>
            <a:ext cx="5937250" cy="5216525"/>
            <a:chOff x="1152" y="576"/>
            <a:chExt cx="3740" cy="3286"/>
          </a:xfrm>
        </p:grpSpPr>
        <p:sp>
          <p:nvSpPr>
            <p:cNvPr id="44036" name="Oval 4">
              <a:extLst>
                <a:ext uri="{FF2B5EF4-FFF2-40B4-BE49-F238E27FC236}">
                  <a16:creationId xmlns:a16="http://schemas.microsoft.com/office/drawing/2014/main" id="{22780DF7-1B6B-40A5-A958-12DD19367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576"/>
              <a:ext cx="96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990000"/>
                  </a:solidFill>
                  <a:latin typeface="楷体_GB2312" pitchFamily="49" charset="-122"/>
                </a:rPr>
                <a:t>入口</a:t>
              </a:r>
            </a:p>
          </p:txBody>
        </p:sp>
        <p:sp>
          <p:nvSpPr>
            <p:cNvPr id="44037" name="Text Box 5">
              <a:extLst>
                <a:ext uri="{FF2B5EF4-FFF2-40B4-BE49-F238E27FC236}">
                  <a16:creationId xmlns:a16="http://schemas.microsoft.com/office/drawing/2014/main" id="{EA0E6213-E04B-47B6-A7C2-92462EBB19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1056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990000"/>
                  </a:solidFill>
                  <a:latin typeface="楷体_GB2312" pitchFamily="49" charset="-122"/>
                </a:rPr>
                <a:t>查</a:t>
              </a:r>
              <a:r>
                <a:rPr lang="en-US" altLang="zh-CN" sz="1800">
                  <a:solidFill>
                    <a:srgbClr val="990000"/>
                  </a:solidFill>
                  <a:latin typeface="楷体_GB2312" pitchFamily="49" charset="-122"/>
                </a:rPr>
                <a:t>PCB</a:t>
              </a:r>
              <a:r>
                <a:rPr lang="zh-CN" altLang="en-US" sz="1800">
                  <a:solidFill>
                    <a:srgbClr val="990000"/>
                  </a:solidFill>
                  <a:latin typeface="楷体_GB2312" pitchFamily="49" charset="-122"/>
                </a:rPr>
                <a:t>链表</a:t>
              </a:r>
            </a:p>
          </p:txBody>
        </p:sp>
        <p:sp>
          <p:nvSpPr>
            <p:cNvPr id="44038" name="AutoShape 6">
              <a:extLst>
                <a:ext uri="{FF2B5EF4-FFF2-40B4-BE49-F238E27FC236}">
                  <a16:creationId xmlns:a16="http://schemas.microsoft.com/office/drawing/2014/main" id="{33471FBF-D2E2-40D9-8E23-F189E1671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" y="1477"/>
              <a:ext cx="1104" cy="432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990000"/>
                  </a:solidFill>
                  <a:latin typeface="楷体_GB2312" pitchFamily="49" charset="-122"/>
                </a:rPr>
                <a:t>有空</a:t>
              </a:r>
              <a:r>
                <a:rPr lang="en-US" altLang="zh-CN" sz="1800">
                  <a:solidFill>
                    <a:srgbClr val="990000"/>
                  </a:solidFill>
                  <a:latin typeface="楷体_GB2312" pitchFamily="49" charset="-122"/>
                </a:rPr>
                <a:t>PCB</a:t>
              </a:r>
            </a:p>
          </p:txBody>
        </p:sp>
        <p:sp>
          <p:nvSpPr>
            <p:cNvPr id="44039" name="Text Box 7">
              <a:extLst>
                <a:ext uri="{FF2B5EF4-FFF2-40B4-BE49-F238E27FC236}">
                  <a16:creationId xmlns:a16="http://schemas.microsoft.com/office/drawing/2014/main" id="{81DDE2B7-E630-4269-AF97-9E52687E0D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8" y="2212"/>
              <a:ext cx="1200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990000"/>
                  </a:solidFill>
                  <a:latin typeface="楷体_GB2312" pitchFamily="49" charset="-122"/>
                </a:rPr>
                <a:t>取空表</a:t>
              </a:r>
              <a:r>
                <a:rPr lang="en-US" altLang="zh-CN" sz="1800">
                  <a:solidFill>
                    <a:srgbClr val="990000"/>
                  </a:solidFill>
                  <a:latin typeface="楷体_GB2312" pitchFamily="49" charset="-122"/>
                </a:rPr>
                <a:t>PCB(i)</a:t>
              </a:r>
            </a:p>
          </p:txBody>
        </p:sp>
        <p:sp>
          <p:nvSpPr>
            <p:cNvPr id="44040" name="Text Box 8">
              <a:extLst>
                <a:ext uri="{FF2B5EF4-FFF2-40B4-BE49-F238E27FC236}">
                  <a16:creationId xmlns:a16="http://schemas.microsoft.com/office/drawing/2014/main" id="{F2D9F84A-E1F7-4129-88CC-53C68D58D2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2688"/>
              <a:ext cx="1440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990000"/>
                  </a:solidFill>
                  <a:latin typeface="楷体_GB2312" pitchFamily="49" charset="-122"/>
                </a:rPr>
                <a:t>将参数添入</a:t>
              </a:r>
              <a:r>
                <a:rPr lang="en-US" altLang="zh-CN" sz="1800">
                  <a:solidFill>
                    <a:srgbClr val="990000"/>
                  </a:solidFill>
                  <a:latin typeface="楷体_GB2312" pitchFamily="49" charset="-122"/>
                </a:rPr>
                <a:t>PCB(i)</a:t>
              </a:r>
            </a:p>
          </p:txBody>
        </p:sp>
        <p:sp>
          <p:nvSpPr>
            <p:cNvPr id="44041" name="Text Box 9">
              <a:extLst>
                <a:ext uri="{FF2B5EF4-FFF2-40B4-BE49-F238E27FC236}">
                  <a16:creationId xmlns:a16="http://schemas.microsoft.com/office/drawing/2014/main" id="{945FF204-C9F9-48BC-918E-018C2CB3D9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3168"/>
              <a:ext cx="1440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>
                  <a:solidFill>
                    <a:srgbClr val="990000"/>
                  </a:solidFill>
                  <a:latin typeface="楷体_GB2312" pitchFamily="49" charset="-122"/>
                </a:rPr>
                <a:t>PCB(i)</a:t>
              </a:r>
              <a:r>
                <a:rPr lang="zh-CN" altLang="en-US" sz="1800">
                  <a:solidFill>
                    <a:srgbClr val="990000"/>
                  </a:solidFill>
                  <a:latin typeface="楷体_GB2312" pitchFamily="49" charset="-122"/>
                </a:rPr>
                <a:t>入就绪队列</a:t>
              </a:r>
            </a:p>
          </p:txBody>
        </p:sp>
        <p:sp>
          <p:nvSpPr>
            <p:cNvPr id="44042" name="Text Box 10">
              <a:extLst>
                <a:ext uri="{FF2B5EF4-FFF2-40B4-BE49-F238E27FC236}">
                  <a16:creationId xmlns:a16="http://schemas.microsoft.com/office/drawing/2014/main" id="{7E419FB6-DD8F-4001-AFC0-7A933C672C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3600"/>
              <a:ext cx="2016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>
                  <a:solidFill>
                    <a:srgbClr val="990000"/>
                  </a:solidFill>
                  <a:latin typeface="楷体_GB2312" pitchFamily="49" charset="-122"/>
                </a:rPr>
                <a:t>PCB(i)</a:t>
              </a:r>
              <a:r>
                <a:rPr lang="zh-CN" altLang="en-US" sz="1800">
                  <a:solidFill>
                    <a:srgbClr val="990000"/>
                  </a:solidFill>
                  <a:latin typeface="楷体_GB2312" pitchFamily="49" charset="-122"/>
                </a:rPr>
                <a:t>入进程家族或进程链</a:t>
              </a:r>
            </a:p>
          </p:txBody>
        </p:sp>
        <p:sp>
          <p:nvSpPr>
            <p:cNvPr id="44043" name="Oval 11">
              <a:extLst>
                <a:ext uri="{FF2B5EF4-FFF2-40B4-BE49-F238E27FC236}">
                  <a16:creationId xmlns:a16="http://schemas.microsoft.com/office/drawing/2014/main" id="{B6EAA570-4B97-467A-883F-CCDF426E3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6" y="3622"/>
              <a:ext cx="1296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990000"/>
                  </a:solidFill>
                  <a:latin typeface="楷体_GB2312" pitchFamily="49" charset="-122"/>
                </a:rPr>
                <a:t>返回</a:t>
              </a:r>
            </a:p>
          </p:txBody>
        </p:sp>
        <p:sp>
          <p:nvSpPr>
            <p:cNvPr id="44044" name="Text Box 12">
              <a:extLst>
                <a:ext uri="{FF2B5EF4-FFF2-40B4-BE49-F238E27FC236}">
                  <a16:creationId xmlns:a16="http://schemas.microsoft.com/office/drawing/2014/main" id="{339304DE-F87F-4ECA-BE49-6635A61FBE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5" y="1536"/>
              <a:ext cx="768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990000"/>
                  </a:solidFill>
                  <a:latin typeface="楷体_GB2312" pitchFamily="49" charset="-122"/>
                </a:rPr>
                <a:t>创建失败</a:t>
              </a:r>
            </a:p>
          </p:txBody>
        </p:sp>
        <p:sp>
          <p:nvSpPr>
            <p:cNvPr id="44045" name="Line 13">
              <a:extLst>
                <a:ext uri="{FF2B5EF4-FFF2-40B4-BE49-F238E27FC236}">
                  <a16:creationId xmlns:a16="http://schemas.microsoft.com/office/drawing/2014/main" id="{3351D620-81AA-40F9-97D4-83AFFA889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81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46" name="Line 14">
              <a:extLst>
                <a:ext uri="{FF2B5EF4-FFF2-40B4-BE49-F238E27FC236}">
                  <a16:creationId xmlns:a16="http://schemas.microsoft.com/office/drawing/2014/main" id="{FA7F90F2-8E8C-4E37-811A-3D41256CB2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1307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47" name="Line 15">
              <a:extLst>
                <a:ext uri="{FF2B5EF4-FFF2-40B4-BE49-F238E27FC236}">
                  <a16:creationId xmlns:a16="http://schemas.microsoft.com/office/drawing/2014/main" id="{BF8055D8-A54B-4D75-A70C-258F77560F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192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48" name="Text Box 16">
              <a:extLst>
                <a:ext uri="{FF2B5EF4-FFF2-40B4-BE49-F238E27FC236}">
                  <a16:creationId xmlns:a16="http://schemas.microsoft.com/office/drawing/2014/main" id="{9ED2B684-3CE0-4242-B01D-DCCDC2D767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1920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>
                  <a:solidFill>
                    <a:srgbClr val="990000"/>
                  </a:solidFill>
                  <a:latin typeface="楷体_GB2312" pitchFamily="49" charset="-122"/>
                </a:rPr>
                <a:t>有</a:t>
              </a:r>
            </a:p>
          </p:txBody>
        </p:sp>
        <p:sp>
          <p:nvSpPr>
            <p:cNvPr id="44049" name="Line 17">
              <a:extLst>
                <a:ext uri="{FF2B5EF4-FFF2-40B4-BE49-F238E27FC236}">
                  <a16:creationId xmlns:a16="http://schemas.microsoft.com/office/drawing/2014/main" id="{1763587A-D9CC-4060-8D8B-936EEFAD98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247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50" name="Line 18">
              <a:extLst>
                <a:ext uri="{FF2B5EF4-FFF2-40B4-BE49-F238E27FC236}">
                  <a16:creationId xmlns:a16="http://schemas.microsoft.com/office/drawing/2014/main" id="{68F8AEDF-CBBA-44C2-A9B2-1159729ADC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292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51" name="Line 19">
              <a:extLst>
                <a:ext uri="{FF2B5EF4-FFF2-40B4-BE49-F238E27FC236}">
                  <a16:creationId xmlns:a16="http://schemas.microsoft.com/office/drawing/2014/main" id="{95FE8046-F728-4CEF-BC27-E33D0CF4E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340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52" name="Line 20">
              <a:extLst>
                <a:ext uri="{FF2B5EF4-FFF2-40B4-BE49-F238E27FC236}">
                  <a16:creationId xmlns:a16="http://schemas.microsoft.com/office/drawing/2014/main" id="{E042058F-4198-4488-95A6-1E8BAC399D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680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53" name="Text Box 21">
              <a:extLst>
                <a:ext uri="{FF2B5EF4-FFF2-40B4-BE49-F238E27FC236}">
                  <a16:creationId xmlns:a16="http://schemas.microsoft.com/office/drawing/2014/main" id="{3201C97C-4DB8-4978-9A2C-F59502C02E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66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>
                  <a:solidFill>
                    <a:srgbClr val="990000"/>
                  </a:solidFill>
                  <a:latin typeface="楷体_GB2312" pitchFamily="49" charset="-122"/>
                </a:rPr>
                <a:t>无</a:t>
              </a:r>
            </a:p>
          </p:txBody>
        </p:sp>
        <p:sp>
          <p:nvSpPr>
            <p:cNvPr id="44054" name="Line 22">
              <a:extLst>
                <a:ext uri="{FF2B5EF4-FFF2-40B4-BE49-F238E27FC236}">
                  <a16:creationId xmlns:a16="http://schemas.microsoft.com/office/drawing/2014/main" id="{AFD083D5-1DFC-4331-A3B8-05119532D1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3744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055" name="Line 23">
              <a:extLst>
                <a:ext uri="{FF2B5EF4-FFF2-40B4-BE49-F238E27FC236}">
                  <a16:creationId xmlns:a16="http://schemas.microsoft.com/office/drawing/2014/main" id="{4231DC19-81C4-4F79-BC86-6617EA48A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9" y="1787"/>
              <a:ext cx="0" cy="18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3216" y="1246791"/>
            <a:ext cx="58396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UNIX/Linux</a:t>
            </a:r>
            <a:r>
              <a:rPr lang="zh-CN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系统</a:t>
            </a:r>
            <a:r>
              <a:rPr lang="zh-CN" altLang="en-US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fork()</a:t>
            </a:r>
            <a:r>
              <a:rPr lang="zh-CN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函数来创建子进程</a:t>
            </a:r>
            <a:endParaRPr lang="zh-CN" altLang="en-US" sz="2000" b="1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38177" y="369042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3.2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进程控制</a:t>
            </a: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13216" y="1851570"/>
            <a:ext cx="84353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fork()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函数功能：</a:t>
            </a:r>
            <a:endParaRPr kumimoji="0" lang="en-US" altLang="zh-CN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该函数有两个返回值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：子进程中返回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0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，父进程中返回进程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id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，出错时返回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-1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。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45" y="2608441"/>
            <a:ext cx="6935515" cy="357635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1851" y="1339762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57721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6285FC-C518-4F91-B099-EC327ACD49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程序顺序执行的特点</a:t>
            </a:r>
          </a:p>
        </p:txBody>
      </p:sp>
      <p:sp>
        <p:nvSpPr>
          <p:cNvPr id="33997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419C28E9-CCA0-4B9B-BFF0-B06915A1AD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顺序性：一个程序开始执行必须要等到前一个程序已执行完成</a:t>
            </a:r>
            <a:endParaRPr lang="zh-CN" altLang="en-US"/>
          </a:p>
          <a:p>
            <a:pPr algn="just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封闭性：程序一旦开始执行，其计算结果不受外界因素影响</a:t>
            </a:r>
            <a:endParaRPr lang="zh-CN" altLang="en-US"/>
          </a:p>
          <a:p>
            <a:pPr algn="just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可再现性：程序的结果与它的执行速度无关（即与时间无关），只要给定相同的输入，一定会得到相同的结果。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z="3600" b="1">
                <a:latin typeface="楷体_GB2312" pitchFamily="49" charset="-122"/>
                <a:ea typeface="楷体_GB2312" pitchFamily="49" charset="-122"/>
              </a:rPr>
              <a:t>资源独占：程序执行时独占</a:t>
            </a:r>
            <a:r>
              <a:rPr lang="en-US" altLang="zh-CN" sz="3600" b="1">
                <a:latin typeface="楷体_GB2312" pitchFamily="49" charset="-122"/>
                <a:ea typeface="楷体_GB2312" pitchFamily="49" charset="-122"/>
              </a:rPr>
              <a:t>CPU</a:t>
            </a:r>
            <a:endParaRPr lang="zh-CN" altLang="en-US" sz="3600" b="1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971" grpId="0" build="p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AF7F7F78-8AD1-4442-B7B4-FC2E93919A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进程管理</a:t>
            </a:r>
          </a:p>
        </p:txBody>
      </p:sp>
      <p:sp>
        <p:nvSpPr>
          <p:cNvPr id="5939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E51094A-0BA8-4BFE-8698-DAF764EA3B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有关进程控制的系统调用</a:t>
            </a:r>
          </a:p>
          <a:p>
            <a:pPr lvl="1" eaLnBrk="1" hangingPunct="1"/>
            <a:r>
              <a:rPr lang="en-US" altLang="zh-CN"/>
              <a:t>fork</a:t>
            </a:r>
            <a:r>
              <a:rPr lang="zh-CN" altLang="en-US"/>
              <a:t>，创建一个子进程，形成父子进程</a:t>
            </a:r>
          </a:p>
          <a:p>
            <a:pPr lvl="1" eaLnBrk="1" hangingPunct="1"/>
            <a:r>
              <a:rPr lang="en-US" altLang="zh-CN"/>
              <a:t>wait</a:t>
            </a:r>
            <a:r>
              <a:rPr lang="zh-CN" altLang="en-US"/>
              <a:t>，等待一个子进程结束，父进程等待子进程终止</a:t>
            </a:r>
          </a:p>
          <a:p>
            <a:pPr lvl="1" eaLnBrk="1" hangingPunct="1"/>
            <a:r>
              <a:rPr lang="en-US" altLang="zh-CN"/>
              <a:t>exec</a:t>
            </a:r>
            <a:r>
              <a:rPr lang="zh-CN" altLang="en-US"/>
              <a:t>，执行一个指定文件</a:t>
            </a:r>
          </a:p>
          <a:p>
            <a:pPr lvl="1" eaLnBrk="1" hangingPunct="1"/>
            <a:r>
              <a:rPr lang="en-US" altLang="zh-CN"/>
              <a:t>exit</a:t>
            </a:r>
            <a:r>
              <a:rPr lang="zh-CN" altLang="en-US"/>
              <a:t>，终止子进程，把参数传递给父进程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26BACC0F-354D-498E-BDC2-DD2BDF062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/>
              <a:t>进程管理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4374618-F2F3-467E-8966-8EF3C8A76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1895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60420" name="Rectangle 4">
            <a:extLst>
              <a:ext uri="{FF2B5EF4-FFF2-40B4-BE49-F238E27FC236}">
                <a16:creationId xmlns:a16="http://schemas.microsoft.com/office/drawing/2014/main" id="{D6CC8D1B-945D-4E06-8524-0EFC936BE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1895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60421" name="Object 5">
            <a:extLst>
              <a:ext uri="{FF2B5EF4-FFF2-40B4-BE49-F238E27FC236}">
                <a16:creationId xmlns:a16="http://schemas.microsoft.com/office/drawing/2014/main" id="{1C40F2F8-7B3F-4F22-9D51-54B62F17C6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" y="363538"/>
          <a:ext cx="8991600" cy="634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Picture" r:id="rId4" imgW="4337695" imgH="3059665" progId="Word.Picture.8">
                  <p:embed/>
                </p:oleObj>
              </mc:Choice>
              <mc:Fallback>
                <p:oleObj name="Picture" r:id="rId4" imgW="4337695" imgH="3059665" progId="Word.Picture.8">
                  <p:embed/>
                  <p:pic>
                    <p:nvPicPr>
                      <p:cNvPr id="60421" name="Object 5">
                        <a:extLst>
                          <a:ext uri="{FF2B5EF4-FFF2-40B4-BE49-F238E27FC236}">
                            <a16:creationId xmlns:a16="http://schemas.microsoft.com/office/drawing/2014/main" id="{1C40F2F8-7B3F-4F22-9D51-54B62F17C6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363538"/>
                        <a:ext cx="8991600" cy="634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B78A5F30-8349-47D8-8B8F-101C4A869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1895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61443" name="Object 3">
            <a:extLst>
              <a:ext uri="{FF2B5EF4-FFF2-40B4-BE49-F238E27FC236}">
                <a16:creationId xmlns:a16="http://schemas.microsoft.com/office/drawing/2014/main" id="{7EC9EEA4-4308-4298-A65A-48DB54A2A2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631825"/>
          <a:ext cx="8534400" cy="602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Picture" r:id="rId4" imgW="4337695" imgH="3059665" progId="Word.Picture.8">
                  <p:embed/>
                </p:oleObj>
              </mc:Choice>
              <mc:Fallback>
                <p:oleObj name="Picture" r:id="rId4" imgW="4337695" imgH="3059665" progId="Word.Picture.8">
                  <p:embed/>
                  <p:pic>
                    <p:nvPicPr>
                      <p:cNvPr id="61443" name="Object 3">
                        <a:extLst>
                          <a:ext uri="{FF2B5EF4-FFF2-40B4-BE49-F238E27FC236}">
                            <a16:creationId xmlns:a16="http://schemas.microsoft.com/office/drawing/2014/main" id="{7EC9EEA4-4308-4298-A65A-48DB54A2A2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631825"/>
                        <a:ext cx="8534400" cy="602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5CE128E1-C149-4C34-BF7E-F3852B760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1895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62467" name="Object 3">
            <a:extLst>
              <a:ext uri="{FF2B5EF4-FFF2-40B4-BE49-F238E27FC236}">
                <a16:creationId xmlns:a16="http://schemas.microsoft.com/office/drawing/2014/main" id="{DC99E178-2448-4863-881A-8BBF52FA26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458788"/>
          <a:ext cx="8610600" cy="607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Picture" r:id="rId4" imgW="4337695" imgH="3059665" progId="Word.Picture.8">
                  <p:embed/>
                </p:oleObj>
              </mc:Choice>
              <mc:Fallback>
                <p:oleObj name="Picture" r:id="rId4" imgW="4337695" imgH="3059665" progId="Word.Picture.8">
                  <p:embed/>
                  <p:pic>
                    <p:nvPicPr>
                      <p:cNvPr id="62467" name="Object 3">
                        <a:extLst>
                          <a:ext uri="{FF2B5EF4-FFF2-40B4-BE49-F238E27FC236}">
                            <a16:creationId xmlns:a16="http://schemas.microsoft.com/office/drawing/2014/main" id="{DC99E178-2448-4863-881A-8BBF52FA26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8788"/>
                        <a:ext cx="8610600" cy="607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58228EC-B477-4360-BE30-D0FD9D396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1895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9930B23F-3447-4B08-A475-1D47588B1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1895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graphicFrame>
        <p:nvGraphicFramePr>
          <p:cNvPr id="63492" name="Object 4">
            <a:extLst>
              <a:ext uri="{FF2B5EF4-FFF2-40B4-BE49-F238E27FC236}">
                <a16:creationId xmlns:a16="http://schemas.microsoft.com/office/drawing/2014/main" id="{392B112E-5AF1-47F5-A000-F1A432AE99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1588"/>
          <a:ext cx="8991600" cy="655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Picture" r:id="rId4" imgW="4337695" imgH="3059665" progId="Word.Picture.8">
                  <p:embed/>
                </p:oleObj>
              </mc:Choice>
              <mc:Fallback>
                <p:oleObj name="Picture" r:id="rId4" imgW="4337695" imgH="3059665" progId="Word.Picture.8">
                  <p:embed/>
                  <p:pic>
                    <p:nvPicPr>
                      <p:cNvPr id="63492" name="Object 4">
                        <a:extLst>
                          <a:ext uri="{FF2B5EF4-FFF2-40B4-BE49-F238E27FC236}">
                            <a16:creationId xmlns:a16="http://schemas.microsoft.com/office/drawing/2014/main" id="{392B112E-5AF1-47F5-A000-F1A432AE99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588"/>
                        <a:ext cx="8991600" cy="655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9543" y="946222"/>
            <a:ext cx="58396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fork()</a:t>
            </a:r>
            <a:r>
              <a:rPr lang="zh-CN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函数</a:t>
            </a:r>
            <a:r>
              <a:rPr lang="zh-CN" altLang="en-US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使用示例：</a:t>
            </a:r>
            <a:endParaRPr lang="zh-CN" altLang="en-US" sz="2000" b="1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38177" y="369042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3.2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进程控制</a:t>
            </a: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7539" y="1346332"/>
            <a:ext cx="7597590" cy="4401205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#include &lt;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unistd.h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#include &lt;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stdio.h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 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main () 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 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pid_t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fpid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                         /*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fpid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表示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fork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函数返回的值 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*/ 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count=0;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fpid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=fork(); 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if (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fpid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&lt; 0) 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printf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("error in fork!"); 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else if (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fpid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== 0) {                 /*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fpid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返回值为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，则子进程执行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*/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printf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am the child process, my process id is %d/n",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getpid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()); 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printf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我是爹的儿子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/n");           /*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子进程打印输出</a:t>
            </a: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*/  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count++; 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} </a:t>
            </a:r>
            <a:endParaRPr lang="zh-CN" altLang="zh-CN" sz="16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68388" y="3710892"/>
            <a:ext cx="6575612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6700">
              <a:lnSpc>
                <a:spcPct val="125000"/>
              </a:lnSpc>
            </a:pP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else { 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printf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en-US" altLang="zh-CN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am the parent process, my process id is %d/n",</a:t>
            </a:r>
            <a:r>
              <a:rPr lang="en-US" altLang="zh-CN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getpid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()); 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printf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zh-CN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我是孩子他爹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/n");          /*</a:t>
            </a:r>
            <a:r>
              <a:rPr lang="zh-CN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父进程打印输出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*/ 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count++; 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} 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printf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("</a:t>
            </a:r>
            <a:r>
              <a:rPr lang="zh-CN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统计结果是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%d/</a:t>
            </a:r>
            <a:r>
              <a:rPr lang="en-US" altLang="zh-CN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n",count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); 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return 0; 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>
              <a:lnSpc>
                <a:spcPct val="125000"/>
              </a:lnSpc>
            </a:pP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} 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70193" y="821897"/>
            <a:ext cx="5183841" cy="25160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6700">
              <a:lnSpc>
                <a:spcPct val="125000"/>
              </a:lnSpc>
            </a:pPr>
            <a:r>
              <a:rPr lang="zh-CN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运行结果是：</a:t>
            </a:r>
            <a:b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kern="0" dirty="0" err="1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am the child process, my process id is 5574</a:t>
            </a:r>
            <a:b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我是爹的儿子</a:t>
            </a:r>
            <a:b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统计结果是</a:t>
            </a:r>
            <a: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1</a:t>
            </a:r>
            <a:b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kern="0" dirty="0" err="1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am the parent process, my process id is 5573</a:t>
            </a:r>
            <a:b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我是孩子他爹</a:t>
            </a:r>
            <a:b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统计结果是</a:t>
            </a:r>
            <a:r>
              <a:rPr lang="en-US" altLang="zh-CN" kern="0" dirty="0">
                <a:solidFill>
                  <a:srgbClr val="6C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1</a:t>
            </a:r>
            <a:endParaRPr lang="zh-CN" altLang="zh-CN" kern="100" dirty="0">
              <a:solidFill>
                <a:srgbClr val="6C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72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38177" y="369042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3.2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进程控制</a:t>
            </a: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38177" y="1124786"/>
            <a:ext cx="2642905" cy="370501"/>
          </a:xfrm>
        </p:spPr>
        <p:txBody>
          <a:bodyPr>
            <a:normAutofit/>
          </a:bodyPr>
          <a:lstStyle/>
          <a:p>
            <a:r>
              <a:rPr lang="zh-CN" altLang="zh-CN" sz="20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</a:t>
            </a:r>
            <a:r>
              <a:rPr lang="zh-CN" altLang="en-US" sz="20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的撤销： </a:t>
            </a:r>
            <a:endParaRPr lang="zh-CN" altLang="en-US" sz="20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3194" y="1152273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  <p:sp>
        <p:nvSpPr>
          <p:cNvPr id="7" name="矩形 6"/>
          <p:cNvSpPr/>
          <p:nvPr/>
        </p:nvSpPr>
        <p:spPr>
          <a:xfrm>
            <a:off x="2114180" y="1101833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进程借助创建原语实现创建一个新进程</a:t>
            </a:r>
            <a:endParaRPr lang="zh-CN" altLang="en-US" b="1" dirty="0">
              <a:solidFill>
                <a:srgbClr val="002C6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8188" y="1773163"/>
            <a:ext cx="6495488" cy="352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引起进程</a:t>
            </a:r>
            <a:r>
              <a:rPr lang="zh-CN" altLang="en-US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撤销</a:t>
            </a:r>
            <a:r>
              <a:rPr lang="zh-CN" altLang="zh-CN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的原因：</a:t>
            </a:r>
            <a:endParaRPr lang="en-US" altLang="zh-CN" sz="2000" b="1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dirty="0"/>
              <a:t> </a:t>
            </a:r>
            <a:endParaRPr lang="zh-CN" altLang="zh-CN" b="1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正常完成。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异常终止：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包括运行超时、内存不足、地址越界、算术运算错误、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I/O</a:t>
            </a: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失败等等。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父进程终止时，操作系统中止其所有后代进程。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父进程请求终止其后代进程。</a:t>
            </a:r>
          </a:p>
        </p:txBody>
      </p:sp>
      <p:sp>
        <p:nvSpPr>
          <p:cNvPr id="4" name="矩形 3"/>
          <p:cNvSpPr/>
          <p:nvPr/>
        </p:nvSpPr>
        <p:spPr>
          <a:xfrm>
            <a:off x="2837328" y="2756152"/>
            <a:ext cx="5701553" cy="2785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撤销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步骤如下：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）从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队列中检索到被终止进程的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并修改其状态。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）若该进程有子孙进程，则应将其所有子</a:t>
            </a:r>
            <a:endParaRPr lang="en-US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孙进程终止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）释放该进程的所有资源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）将该进程的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从系统</a:t>
            </a: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队列中删除。</a:t>
            </a:r>
          </a:p>
        </p:txBody>
      </p:sp>
    </p:spTree>
    <p:extLst>
      <p:ext uri="{BB962C8B-B14F-4D97-AF65-F5344CB8AC3E}">
        <p14:creationId xmlns:p14="http://schemas.microsoft.com/office/powerpoint/2010/main" val="288884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E7A5534-73A1-4A15-B260-F937460FCB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57200"/>
            <a:ext cx="7924800" cy="6019800"/>
          </a:xfrm>
        </p:spPr>
        <p:txBody>
          <a:bodyPr/>
          <a:lstStyle/>
          <a:p>
            <a:pPr lvl="1" eaLnBrk="1" hangingPunct="1"/>
            <a:r>
              <a:rPr lang="zh-CN" altLang="en-US" b="1">
                <a:solidFill>
                  <a:schemeClr val="accent2"/>
                </a:solidFill>
                <a:ea typeface="楷体_GB2312" pitchFamily="49" charset="-122"/>
              </a:rPr>
              <a:t>撤消原语</a:t>
            </a:r>
          </a:p>
        </p:txBody>
      </p:sp>
      <p:grpSp>
        <p:nvGrpSpPr>
          <p:cNvPr id="46083" name="Group 3">
            <a:extLst>
              <a:ext uri="{FF2B5EF4-FFF2-40B4-BE49-F238E27FC236}">
                <a16:creationId xmlns:a16="http://schemas.microsoft.com/office/drawing/2014/main" id="{F302F9CF-6818-4026-AE69-67B742FE5716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193800"/>
            <a:ext cx="5638800" cy="4537075"/>
            <a:chOff x="960" y="752"/>
            <a:chExt cx="3832" cy="3298"/>
          </a:xfrm>
        </p:grpSpPr>
        <p:sp>
          <p:nvSpPr>
            <p:cNvPr id="46084" name="Oval 4">
              <a:extLst>
                <a:ext uri="{FF2B5EF4-FFF2-40B4-BE49-F238E27FC236}">
                  <a16:creationId xmlns:a16="http://schemas.microsoft.com/office/drawing/2014/main" id="{B7E2C6FC-CE91-4112-B079-A7E66CCDB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" y="752"/>
              <a:ext cx="96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FF3399"/>
                  </a:solidFill>
                  <a:latin typeface="楷体_GB2312" pitchFamily="49" charset="-122"/>
                </a:rPr>
                <a:t>入口</a:t>
              </a:r>
            </a:p>
          </p:txBody>
        </p:sp>
        <p:sp>
          <p:nvSpPr>
            <p:cNvPr id="46085" name="Text Box 5">
              <a:extLst>
                <a:ext uri="{FF2B5EF4-FFF2-40B4-BE49-F238E27FC236}">
                  <a16:creationId xmlns:a16="http://schemas.microsoft.com/office/drawing/2014/main" id="{DC72BEE2-0D66-469F-93A4-E06EB58BF6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6" y="1232"/>
              <a:ext cx="1727" cy="2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FF3399"/>
                  </a:solidFill>
                  <a:latin typeface="楷体_GB2312" pitchFamily="49" charset="-122"/>
                </a:rPr>
                <a:t>查进程链表或进程家族</a:t>
              </a:r>
            </a:p>
          </p:txBody>
        </p:sp>
        <p:sp>
          <p:nvSpPr>
            <p:cNvPr id="46086" name="AutoShape 6">
              <a:extLst>
                <a:ext uri="{FF2B5EF4-FFF2-40B4-BE49-F238E27FC236}">
                  <a16:creationId xmlns:a16="http://schemas.microsoft.com/office/drawing/2014/main" id="{F89D2D2C-627E-491B-8BEC-9140CFDD2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" y="1653"/>
              <a:ext cx="1104" cy="432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FF3399"/>
                  </a:solidFill>
                  <a:latin typeface="楷体_GB2312" pitchFamily="49" charset="-122"/>
                </a:rPr>
                <a:t>有此</a:t>
              </a:r>
              <a:r>
                <a:rPr lang="en-US" altLang="zh-CN" sz="1800">
                  <a:solidFill>
                    <a:srgbClr val="FF3399"/>
                  </a:solidFill>
                  <a:latin typeface="楷体_GB2312" pitchFamily="49" charset="-122"/>
                </a:rPr>
                <a:t>PCB</a:t>
              </a:r>
            </a:p>
          </p:txBody>
        </p:sp>
        <p:sp>
          <p:nvSpPr>
            <p:cNvPr id="46087" name="Text Box 7">
              <a:extLst>
                <a:ext uri="{FF2B5EF4-FFF2-40B4-BE49-F238E27FC236}">
                  <a16:creationId xmlns:a16="http://schemas.microsoft.com/office/drawing/2014/main" id="{33A64280-3D9C-444A-B78C-6F56D53CE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8" y="3333"/>
              <a:ext cx="1728" cy="2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FF3399"/>
                  </a:solidFill>
                  <a:latin typeface="楷体_GB2312" pitchFamily="49" charset="-122"/>
                </a:rPr>
                <a:t>释放该进程占有的资源</a:t>
              </a:r>
            </a:p>
          </p:txBody>
        </p:sp>
        <p:sp>
          <p:nvSpPr>
            <p:cNvPr id="46088" name="Text Box 8">
              <a:extLst>
                <a:ext uri="{FF2B5EF4-FFF2-40B4-BE49-F238E27FC236}">
                  <a16:creationId xmlns:a16="http://schemas.microsoft.com/office/drawing/2014/main" id="{B182454E-7B3D-45C5-BDE3-E78E643D8F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" y="3776"/>
              <a:ext cx="1296" cy="2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FF3399"/>
                  </a:solidFill>
                  <a:latin typeface="楷体_GB2312" pitchFamily="49" charset="-122"/>
                </a:rPr>
                <a:t>释放该</a:t>
              </a:r>
              <a:r>
                <a:rPr lang="en-US" altLang="zh-CN" sz="1800">
                  <a:solidFill>
                    <a:srgbClr val="FF3399"/>
                  </a:solidFill>
                  <a:latin typeface="楷体_GB2312" pitchFamily="49" charset="-122"/>
                </a:rPr>
                <a:t>PCB</a:t>
              </a:r>
              <a:r>
                <a:rPr lang="zh-CN" altLang="en-US" sz="1800">
                  <a:solidFill>
                    <a:srgbClr val="FF3399"/>
                  </a:solidFill>
                  <a:latin typeface="楷体_GB2312" pitchFamily="49" charset="-122"/>
                </a:rPr>
                <a:t>结构</a:t>
              </a:r>
            </a:p>
          </p:txBody>
        </p:sp>
        <p:sp>
          <p:nvSpPr>
            <p:cNvPr id="46089" name="Oval 9">
              <a:extLst>
                <a:ext uri="{FF2B5EF4-FFF2-40B4-BE49-F238E27FC236}">
                  <a16:creationId xmlns:a16="http://schemas.microsoft.com/office/drawing/2014/main" id="{44030F74-006B-4E0F-98A1-C2F3BA652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6" y="3798"/>
              <a:ext cx="1296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FF3399"/>
                  </a:solidFill>
                  <a:latin typeface="楷体_GB2312" pitchFamily="49" charset="-122"/>
                </a:rPr>
                <a:t>返回</a:t>
              </a:r>
            </a:p>
          </p:txBody>
        </p:sp>
        <p:sp>
          <p:nvSpPr>
            <p:cNvPr id="46090" name="Text Box 10">
              <a:extLst>
                <a:ext uri="{FF2B5EF4-FFF2-40B4-BE49-F238E27FC236}">
                  <a16:creationId xmlns:a16="http://schemas.microsoft.com/office/drawing/2014/main" id="{5FBC4F09-0F12-49EB-884F-DEC69EE8C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5" y="1712"/>
              <a:ext cx="768" cy="2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FF3399"/>
                  </a:solidFill>
                  <a:latin typeface="楷体_GB2312" pitchFamily="49" charset="-122"/>
                </a:rPr>
                <a:t>出错处理</a:t>
              </a:r>
            </a:p>
          </p:txBody>
        </p:sp>
        <p:sp>
          <p:nvSpPr>
            <p:cNvPr id="46091" name="Line 11">
              <a:extLst>
                <a:ext uri="{FF2B5EF4-FFF2-40B4-BE49-F238E27FC236}">
                  <a16:creationId xmlns:a16="http://schemas.microsoft.com/office/drawing/2014/main" id="{E2C898D0-E1A6-499E-8CD3-63B3FB9C6B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0" y="99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92" name="Line 12">
              <a:extLst>
                <a:ext uri="{FF2B5EF4-FFF2-40B4-BE49-F238E27FC236}">
                  <a16:creationId xmlns:a16="http://schemas.microsoft.com/office/drawing/2014/main" id="{8E9097CA-692B-44D7-98F9-D3BFB04B3A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0" y="1483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93" name="Line 13">
              <a:extLst>
                <a:ext uri="{FF2B5EF4-FFF2-40B4-BE49-F238E27FC236}">
                  <a16:creationId xmlns:a16="http://schemas.microsoft.com/office/drawing/2014/main" id="{C4C818A4-B5BF-4895-8D11-409F3BD5B2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3" y="211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94" name="Text Box 14">
              <a:extLst>
                <a:ext uri="{FF2B5EF4-FFF2-40B4-BE49-F238E27FC236}">
                  <a16:creationId xmlns:a16="http://schemas.microsoft.com/office/drawing/2014/main" id="{9FA5E3A4-65A7-4204-8E08-ED0ECF44F6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2" y="2096"/>
              <a:ext cx="282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>
                  <a:solidFill>
                    <a:srgbClr val="FF3399"/>
                  </a:solidFill>
                  <a:latin typeface="楷体_GB2312" pitchFamily="49" charset="-122"/>
                </a:rPr>
                <a:t>有</a:t>
              </a:r>
            </a:p>
          </p:txBody>
        </p:sp>
        <p:sp>
          <p:nvSpPr>
            <p:cNvPr id="46095" name="Line 15">
              <a:extLst>
                <a:ext uri="{FF2B5EF4-FFF2-40B4-BE49-F238E27FC236}">
                  <a16:creationId xmlns:a16="http://schemas.microsoft.com/office/drawing/2014/main" id="{00BD4FB1-8EC2-4DD7-846E-744A169F21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0" y="31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96" name="Line 16">
              <a:extLst>
                <a:ext uri="{FF2B5EF4-FFF2-40B4-BE49-F238E27FC236}">
                  <a16:creationId xmlns:a16="http://schemas.microsoft.com/office/drawing/2014/main" id="{8F20F6D5-3A39-4F06-ACE7-D52E043B53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0" y="35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97" name="Line 17">
              <a:extLst>
                <a:ext uri="{FF2B5EF4-FFF2-40B4-BE49-F238E27FC236}">
                  <a16:creationId xmlns:a16="http://schemas.microsoft.com/office/drawing/2014/main" id="{D1CE8F7A-ED5E-416A-A0DF-ED582D322C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8" y="1856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98" name="Text Box 18">
              <a:extLst>
                <a:ext uri="{FF2B5EF4-FFF2-40B4-BE49-F238E27FC236}">
                  <a16:creationId xmlns:a16="http://schemas.microsoft.com/office/drawing/2014/main" id="{A9B436EF-5C43-41E3-9CD5-84D75250F0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6" y="1642"/>
              <a:ext cx="282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>
                  <a:solidFill>
                    <a:srgbClr val="FF3399"/>
                  </a:solidFill>
                  <a:latin typeface="楷体_GB2312" pitchFamily="49" charset="-122"/>
                </a:rPr>
                <a:t>无</a:t>
              </a:r>
            </a:p>
          </p:txBody>
        </p:sp>
        <p:sp>
          <p:nvSpPr>
            <p:cNvPr id="46099" name="Line 19">
              <a:extLst>
                <a:ext uri="{FF2B5EF4-FFF2-40B4-BE49-F238E27FC236}">
                  <a16:creationId xmlns:a16="http://schemas.microsoft.com/office/drawing/2014/main" id="{6BC0FD61-5E51-4EEE-89DF-102F4D4638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8" y="3925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0" name="Line 20">
              <a:extLst>
                <a:ext uri="{FF2B5EF4-FFF2-40B4-BE49-F238E27FC236}">
                  <a16:creationId xmlns:a16="http://schemas.microsoft.com/office/drawing/2014/main" id="{AB9334F0-345F-4F6E-A08E-58782C6754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9" y="1963"/>
              <a:ext cx="0" cy="18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1" name="AutoShape 21">
              <a:extLst>
                <a:ext uri="{FF2B5EF4-FFF2-40B4-BE49-F238E27FC236}">
                  <a16:creationId xmlns:a16="http://schemas.microsoft.com/office/drawing/2014/main" id="{90494189-FF15-4862-B0AC-5AA1903D6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8" y="2356"/>
              <a:ext cx="1536" cy="72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FF3399"/>
                  </a:solidFill>
                  <a:latin typeface="楷体_GB2312" pitchFamily="49" charset="-122"/>
                </a:rPr>
                <a:t>该</a:t>
              </a:r>
              <a:r>
                <a:rPr lang="en-US" altLang="zh-CN" sz="1800">
                  <a:solidFill>
                    <a:srgbClr val="FF3399"/>
                  </a:solidFill>
                  <a:latin typeface="楷体_GB2312" pitchFamily="49" charset="-122"/>
                </a:rPr>
                <a:t>PCB</a:t>
              </a:r>
              <a:r>
                <a:rPr lang="zh-CN" altLang="en-US" sz="1800">
                  <a:solidFill>
                    <a:srgbClr val="FF3399"/>
                  </a:solidFill>
                  <a:latin typeface="楷体_GB2312" pitchFamily="49" charset="-122"/>
                </a:rPr>
                <a:t>有子进程</a:t>
              </a:r>
            </a:p>
          </p:txBody>
        </p:sp>
        <p:sp>
          <p:nvSpPr>
            <p:cNvPr id="46102" name="Text Box 22">
              <a:extLst>
                <a:ext uri="{FF2B5EF4-FFF2-40B4-BE49-F238E27FC236}">
                  <a16:creationId xmlns:a16="http://schemas.microsoft.com/office/drawing/2014/main" id="{1B5FF188-9812-4A8C-B6BF-BAD3614508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3072"/>
              <a:ext cx="281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>
                  <a:solidFill>
                    <a:srgbClr val="FF3399"/>
                  </a:solidFill>
                  <a:latin typeface="楷体_GB2312" pitchFamily="49" charset="-122"/>
                </a:rPr>
                <a:t>无</a:t>
              </a:r>
            </a:p>
          </p:txBody>
        </p:sp>
        <p:sp>
          <p:nvSpPr>
            <p:cNvPr id="46103" name="Line 23">
              <a:extLst>
                <a:ext uri="{FF2B5EF4-FFF2-40B4-BE49-F238E27FC236}">
                  <a16:creationId xmlns:a16="http://schemas.microsoft.com/office/drawing/2014/main" id="{667BC8AD-808E-4C6C-90B1-5F24961F8A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0" y="271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4" name="Line 24">
              <a:extLst>
                <a:ext uri="{FF2B5EF4-FFF2-40B4-BE49-F238E27FC236}">
                  <a16:creationId xmlns:a16="http://schemas.microsoft.com/office/drawing/2014/main" id="{692B995E-4B82-499F-969F-363DA33C87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1078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5" name="Line 25">
              <a:extLst>
                <a:ext uri="{FF2B5EF4-FFF2-40B4-BE49-F238E27FC236}">
                  <a16:creationId xmlns:a16="http://schemas.microsoft.com/office/drawing/2014/main" id="{F9806426-5353-4660-A2DA-970BF3DC61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078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261661" y="945652"/>
            <a:ext cx="3570752" cy="467866"/>
          </a:xfrm>
        </p:spPr>
        <p:txBody>
          <a:bodyPr>
            <a:normAutofit/>
          </a:bodyPr>
          <a:lstStyle/>
          <a:p>
            <a:r>
              <a:rPr lang="zh-CN" altLang="zh-CN" sz="2000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进程的阻塞与唤醒</a:t>
            </a:r>
          </a:p>
          <a:p>
            <a:endParaRPr lang="zh-CN" altLang="en-US" sz="20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38177" y="369042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3.2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进程控制</a:t>
            </a: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8709" y="1413890"/>
            <a:ext cx="5298142" cy="182357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引起进程阻塞与唤醒的事件有以下几种：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）请求系统服务 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）启动某种操作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）等待新的数据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）等待新的工作</a:t>
            </a:r>
          </a:p>
        </p:txBody>
      </p:sp>
      <p:sp>
        <p:nvSpPr>
          <p:cNvPr id="7" name="矩形 6"/>
          <p:cNvSpPr/>
          <p:nvPr/>
        </p:nvSpPr>
        <p:spPr>
          <a:xfrm>
            <a:off x="1116105" y="2123925"/>
            <a:ext cx="6576781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当一个进程被阻塞时，执行以下步骤：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）停止运行，修改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中状态为“阻塞”。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）将进程插入阻塞队列。如果系统设置了多个不同原因的阻塞队列，则将进程插入到具有相同原因的阻塞队列中。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）系统进行调度并完成进程切换。保留被阻塞进程的处理器状态与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中，转操作系统调度程序，选择一个就绪进程将处理器分配给它，并按新进程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中的处理器状态设置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CPU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环境，完成进程切换。</a:t>
            </a:r>
          </a:p>
        </p:txBody>
      </p:sp>
      <p:sp>
        <p:nvSpPr>
          <p:cNvPr id="8" name="矩形 7"/>
          <p:cNvSpPr/>
          <p:nvPr/>
        </p:nvSpPr>
        <p:spPr>
          <a:xfrm>
            <a:off x="1406680" y="3343837"/>
            <a:ext cx="6943944" cy="2862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进程被唤醒时，需要完成以下的工作：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zh-CN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）把被阻塞的进程从等待该事件的阻塞队列中移出，</a:t>
            </a:r>
            <a:r>
              <a:rPr lang="zh-CN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唤醒原语将进程从外存调入内存。</a:t>
            </a:r>
            <a:endParaRPr lang="en-US" altLang="zh-CN" b="1" kern="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2</a:t>
            </a:r>
            <a:r>
              <a:rPr lang="zh-CN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zh-CN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将其</a:t>
            </a:r>
            <a:r>
              <a:rPr lang="en-US" altLang="zh-CN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中的现行状态由阻塞改为就绪，然后再将该</a:t>
            </a:r>
            <a:r>
              <a:rPr lang="en-US" altLang="zh-CN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zh-CN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插入到就绪队列中。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zh-CN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zh-CN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假如采用的是抢占调度策略，则每当有新进程进入就绪队列时，检查是否要进行重</a:t>
            </a:r>
            <a:r>
              <a:rPr lang="zh-CN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新调度，即比较被唤醒进程与当前进程的优先级，决定处理机的归属。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958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>
            <a:extLst>
              <a:ext uri="{FF2B5EF4-FFF2-40B4-BE49-F238E27FC236}">
                <a16:creationId xmlns:a16="http://schemas.microsoft.com/office/drawing/2014/main" id="{17D3BA63-0F58-41DD-9164-6AEBEC1E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阻塞                         唤醒</a:t>
            </a:r>
          </a:p>
        </p:txBody>
      </p:sp>
      <p:grpSp>
        <p:nvGrpSpPr>
          <p:cNvPr id="48131" name="Group 3">
            <a:extLst>
              <a:ext uri="{FF2B5EF4-FFF2-40B4-BE49-F238E27FC236}">
                <a16:creationId xmlns:a16="http://schemas.microsoft.com/office/drawing/2014/main" id="{38D89C29-5D8D-49F8-9A80-A01B90333E03}"/>
              </a:ext>
            </a:extLst>
          </p:cNvPr>
          <p:cNvGrpSpPr>
            <a:grpSpLocks/>
          </p:cNvGrpSpPr>
          <p:nvPr/>
        </p:nvGrpSpPr>
        <p:grpSpPr bwMode="auto">
          <a:xfrm>
            <a:off x="952500" y="2438400"/>
            <a:ext cx="3048000" cy="3313113"/>
            <a:chOff x="1680" y="1776"/>
            <a:chExt cx="1920" cy="2087"/>
          </a:xfrm>
        </p:grpSpPr>
        <p:sp>
          <p:nvSpPr>
            <p:cNvPr id="48142" name="Oval 4">
              <a:extLst>
                <a:ext uri="{FF2B5EF4-FFF2-40B4-BE49-F238E27FC236}">
                  <a16:creationId xmlns:a16="http://schemas.microsoft.com/office/drawing/2014/main" id="{5CCB965C-6B9D-4F3D-BF5D-B12760D5E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776"/>
              <a:ext cx="96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FF3399"/>
                  </a:solidFill>
                  <a:latin typeface="楷体_GB2312" pitchFamily="49" charset="-122"/>
                </a:rPr>
                <a:t>入口</a:t>
              </a:r>
            </a:p>
          </p:txBody>
        </p:sp>
        <p:sp>
          <p:nvSpPr>
            <p:cNvPr id="48143" name="Text Box 5">
              <a:extLst>
                <a:ext uri="{FF2B5EF4-FFF2-40B4-BE49-F238E27FC236}">
                  <a16:creationId xmlns:a16="http://schemas.microsoft.com/office/drawing/2014/main" id="{726EC012-941F-45EE-B0A3-D004789571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256"/>
              <a:ext cx="1920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FF3399"/>
                  </a:solidFill>
                  <a:latin typeface="楷体_GB2312" pitchFamily="49" charset="-122"/>
                </a:rPr>
                <a:t>保存当前进程的</a:t>
              </a:r>
              <a:r>
                <a:rPr lang="en-US" altLang="zh-CN" sz="1800">
                  <a:solidFill>
                    <a:srgbClr val="FF3399"/>
                  </a:solidFill>
                  <a:latin typeface="楷体_GB2312" pitchFamily="49" charset="-122"/>
                </a:rPr>
                <a:t>CPU</a:t>
              </a:r>
              <a:r>
                <a:rPr lang="zh-CN" altLang="en-US" sz="1800">
                  <a:solidFill>
                    <a:srgbClr val="FF3399"/>
                  </a:solidFill>
                  <a:latin typeface="楷体_GB2312" pitchFamily="49" charset="-122"/>
                </a:rPr>
                <a:t>现场</a:t>
              </a:r>
            </a:p>
          </p:txBody>
        </p:sp>
        <p:sp>
          <p:nvSpPr>
            <p:cNvPr id="48144" name="Text Box 6">
              <a:extLst>
                <a:ext uri="{FF2B5EF4-FFF2-40B4-BE49-F238E27FC236}">
                  <a16:creationId xmlns:a16="http://schemas.microsoft.com/office/drawing/2014/main" id="{A6F5AA59-726E-4E87-9B69-76EC58664E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6" y="2670"/>
              <a:ext cx="1318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FF3399"/>
                  </a:solidFill>
                  <a:latin typeface="楷体_GB2312" pitchFamily="49" charset="-122"/>
                </a:rPr>
                <a:t>置该进程的状态</a:t>
              </a:r>
            </a:p>
          </p:txBody>
        </p:sp>
        <p:sp>
          <p:nvSpPr>
            <p:cNvPr id="48145" name="Text Box 7">
              <a:extLst>
                <a:ext uri="{FF2B5EF4-FFF2-40B4-BE49-F238E27FC236}">
                  <a16:creationId xmlns:a16="http://schemas.microsoft.com/office/drawing/2014/main" id="{F985F9B5-EBAD-4E85-B209-19E263CD0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3146"/>
              <a:ext cx="1440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 dirty="0">
                  <a:solidFill>
                    <a:srgbClr val="FF3399"/>
                  </a:solidFill>
                  <a:latin typeface="楷体_GB2312" pitchFamily="49" charset="-122"/>
                </a:rPr>
                <a:t>进程入阻塞队列</a:t>
              </a:r>
            </a:p>
          </p:txBody>
        </p:sp>
        <p:sp>
          <p:nvSpPr>
            <p:cNvPr id="48146" name="Text Box 8">
              <a:extLst>
                <a:ext uri="{FF2B5EF4-FFF2-40B4-BE49-F238E27FC236}">
                  <a16:creationId xmlns:a16="http://schemas.microsoft.com/office/drawing/2014/main" id="{11336BDA-F2A6-4AB7-B151-7E062B5148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3626"/>
              <a:ext cx="1440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FF3399"/>
                  </a:solidFill>
                  <a:latin typeface="楷体_GB2312" pitchFamily="49" charset="-122"/>
                </a:rPr>
                <a:t>转进程调度</a:t>
              </a:r>
            </a:p>
          </p:txBody>
        </p:sp>
        <p:sp>
          <p:nvSpPr>
            <p:cNvPr id="48147" name="Line 9">
              <a:extLst>
                <a:ext uri="{FF2B5EF4-FFF2-40B4-BE49-F238E27FC236}">
                  <a16:creationId xmlns:a16="http://schemas.microsoft.com/office/drawing/2014/main" id="{ABCAF659-F2C5-48F5-994D-1ABF77D73D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01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48" name="Line 10">
              <a:extLst>
                <a:ext uri="{FF2B5EF4-FFF2-40B4-BE49-F238E27FC236}">
                  <a16:creationId xmlns:a16="http://schemas.microsoft.com/office/drawing/2014/main" id="{528732E9-328C-41E0-A0A9-D4C792E921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507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49" name="Line 11">
              <a:extLst>
                <a:ext uri="{FF2B5EF4-FFF2-40B4-BE49-F238E27FC236}">
                  <a16:creationId xmlns:a16="http://schemas.microsoft.com/office/drawing/2014/main" id="{82BD5485-EB57-454D-9785-82FAF00B33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92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50" name="Line 12">
              <a:extLst>
                <a:ext uri="{FF2B5EF4-FFF2-40B4-BE49-F238E27FC236}">
                  <a16:creationId xmlns:a16="http://schemas.microsoft.com/office/drawing/2014/main" id="{F80C5FD5-9977-4A2C-A279-CE5D125540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338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8132" name="Group 3">
            <a:extLst>
              <a:ext uri="{FF2B5EF4-FFF2-40B4-BE49-F238E27FC236}">
                <a16:creationId xmlns:a16="http://schemas.microsoft.com/office/drawing/2014/main" id="{B6C5B9BC-4FEC-4C10-BE71-DB23A9DEDC5E}"/>
              </a:ext>
            </a:extLst>
          </p:cNvPr>
          <p:cNvGrpSpPr>
            <a:grpSpLocks noGrp="1"/>
          </p:cNvGrpSpPr>
          <p:nvPr/>
        </p:nvGrpSpPr>
        <p:grpSpPr bwMode="auto">
          <a:xfrm>
            <a:off x="4800600" y="1905000"/>
            <a:ext cx="3810000" cy="4114800"/>
            <a:chOff x="1632" y="2141"/>
            <a:chExt cx="2208" cy="1919"/>
          </a:xfrm>
        </p:grpSpPr>
        <p:sp>
          <p:nvSpPr>
            <p:cNvPr id="48133" name="Oval 4">
              <a:extLst>
                <a:ext uri="{FF2B5EF4-FFF2-40B4-BE49-F238E27FC236}">
                  <a16:creationId xmlns:a16="http://schemas.microsoft.com/office/drawing/2014/main" id="{F14EED73-8807-4FD5-B86E-6FB10D901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141"/>
              <a:ext cx="96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FF3399"/>
                  </a:solidFill>
                </a:rPr>
                <a:t>入口</a:t>
              </a:r>
            </a:p>
          </p:txBody>
        </p:sp>
        <p:sp>
          <p:nvSpPr>
            <p:cNvPr id="48134" name="Text Box 5">
              <a:extLst>
                <a:ext uri="{FF2B5EF4-FFF2-40B4-BE49-F238E27FC236}">
                  <a16:creationId xmlns:a16="http://schemas.microsoft.com/office/drawing/2014/main" id="{E4133C94-56DD-4280-847D-EE5939F6C4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2544"/>
              <a:ext cx="2208" cy="1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 dirty="0">
                  <a:solidFill>
                    <a:srgbClr val="FF3399"/>
                  </a:solidFill>
                </a:rPr>
                <a:t>从阻塞队列中摘下被唤醒进程</a:t>
              </a:r>
            </a:p>
          </p:txBody>
        </p:sp>
        <p:sp>
          <p:nvSpPr>
            <p:cNvPr id="48135" name="Text Box 6">
              <a:extLst>
                <a:ext uri="{FF2B5EF4-FFF2-40B4-BE49-F238E27FC236}">
                  <a16:creationId xmlns:a16="http://schemas.microsoft.com/office/drawing/2014/main" id="{FF7B41F8-48CB-4F3C-8734-32CA5B439D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5" y="2958"/>
              <a:ext cx="1576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FF3399"/>
                  </a:solidFill>
                </a:rPr>
                <a:t>置被唤醒进程的状态</a:t>
              </a:r>
            </a:p>
          </p:txBody>
        </p:sp>
        <p:sp>
          <p:nvSpPr>
            <p:cNvPr id="48136" name="Text Box 7">
              <a:extLst>
                <a:ext uri="{FF2B5EF4-FFF2-40B4-BE49-F238E27FC236}">
                  <a16:creationId xmlns:a16="http://schemas.microsoft.com/office/drawing/2014/main" id="{FCFE6DBB-5CEC-4961-B13D-7584334ED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4" y="3379"/>
              <a:ext cx="1728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FF3399"/>
                  </a:solidFill>
                </a:rPr>
                <a:t>被唤醒进程入就绪队列</a:t>
              </a:r>
            </a:p>
          </p:txBody>
        </p:sp>
        <p:sp>
          <p:nvSpPr>
            <p:cNvPr id="48137" name="Text Box 8">
              <a:extLst>
                <a:ext uri="{FF2B5EF4-FFF2-40B4-BE49-F238E27FC236}">
                  <a16:creationId xmlns:a16="http://schemas.microsoft.com/office/drawing/2014/main" id="{F95E65E2-888A-4BAA-946C-BCEAFEC6D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3804"/>
              <a:ext cx="1440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>
                  <a:solidFill>
                    <a:srgbClr val="FF3399"/>
                  </a:solidFill>
                </a:rPr>
                <a:t>转进程调度或返回</a:t>
              </a:r>
            </a:p>
          </p:txBody>
        </p:sp>
        <p:sp>
          <p:nvSpPr>
            <p:cNvPr id="48138" name="Line 9">
              <a:extLst>
                <a:ext uri="{FF2B5EF4-FFF2-40B4-BE49-F238E27FC236}">
                  <a16:creationId xmlns:a16="http://schemas.microsoft.com/office/drawing/2014/main" id="{103C2135-CAF0-4740-8C29-AB6F41EDA2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40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39" name="Line 10">
              <a:extLst>
                <a:ext uri="{FF2B5EF4-FFF2-40B4-BE49-F238E27FC236}">
                  <a16:creationId xmlns:a16="http://schemas.microsoft.com/office/drawing/2014/main" id="{B71F08FB-3B94-47BF-BEB1-971995695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795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40" name="Line 11">
              <a:extLst>
                <a:ext uri="{FF2B5EF4-FFF2-40B4-BE49-F238E27FC236}">
                  <a16:creationId xmlns:a16="http://schemas.microsoft.com/office/drawing/2014/main" id="{90AB8B78-53EB-48ED-82F1-99CFBFFAFE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209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41" name="Line 12">
              <a:extLst>
                <a:ext uri="{FF2B5EF4-FFF2-40B4-BE49-F238E27FC236}">
                  <a16:creationId xmlns:a16="http://schemas.microsoft.com/office/drawing/2014/main" id="{EF84DCCE-3475-43AF-847C-2C113BC733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634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2585" y="1118136"/>
            <a:ext cx="5701478" cy="380873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itchFamily="18" charset="0"/>
                <a:ea typeface="DotumChe" pitchFamily="49" charset="-127"/>
              </a:rPr>
              <a:t>课程教材：</a:t>
            </a: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857234" y="1448439"/>
            <a:ext cx="7520284" cy="215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程序的顺序执行</a:t>
            </a:r>
            <a:r>
              <a:rPr lang="zh-CN" altLang="en-US" sz="2000" dirty="0">
                <a:latin typeface="宋体" panose="02010600030101010101" pitchFamily="2" charset="-122"/>
              </a:rPr>
              <a:t>及特征</a:t>
            </a:r>
            <a:endParaRPr lang="en-US" altLang="zh-CN" sz="2000" b="1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处理器严格按照程序所规定的顺序运行，只有当前指令结束后，下一条指令才能开始执行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系统所有资源为这个程序独占，直至执行结束。顺序执行的程序具有顺序性、封闭性、可再现性的特点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0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2585" y="1501746"/>
            <a:ext cx="128586" cy="277865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/>
          <p:cNvSpPr/>
          <p:nvPr/>
        </p:nvSpPr>
        <p:spPr>
          <a:xfrm>
            <a:off x="582585" y="3957247"/>
            <a:ext cx="128586" cy="277865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857234" y="3896125"/>
            <a:ext cx="33624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zh-CN" altLang="en-US" sz="20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程序的并发执行</a:t>
            </a:r>
            <a:r>
              <a:rPr lang="zh-CN" altLang="en-US" sz="2000" dirty="0">
                <a:latin typeface="宋体" panose="02010600030101010101" pitchFamily="2" charset="-122"/>
              </a:rPr>
              <a:t>及特征</a:t>
            </a:r>
            <a:endParaRPr lang="zh-CN" altLang="en-US" sz="2000" b="1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634403" y="368280"/>
            <a:ext cx="5701478" cy="50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3.1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进程基础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34403" y="4351320"/>
            <a:ext cx="8071440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667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在多道程序设计的系统中，多个程序并发执行，它们共享资源，但由于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indent="2667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资源的有限性，多道程序的并发执行过程中必然伴随着资源的共享和竞争，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 indent="2667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从而导致并发执行的每个程序的执行都可能受到其它程序的约束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rgbClr val="6C0000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041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99372995-FE9A-40FC-9125-19257E2C6F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进程的挂起与激活</a:t>
            </a:r>
          </a:p>
        </p:txBody>
      </p:sp>
      <p:sp>
        <p:nvSpPr>
          <p:cNvPr id="4915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9B05625F-BA95-473E-9D44-0821647847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dirty="0"/>
              <a:t>挂起：</a:t>
            </a:r>
            <a:r>
              <a:rPr lang="en-US" altLang="zh-CN" dirty="0"/>
              <a:t>suspend</a:t>
            </a:r>
            <a:r>
              <a:rPr lang="zh-CN" altLang="en-US" dirty="0"/>
              <a:t>，暂时挂起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活跃就绪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</a:rPr>
              <a:t>静止就绪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活跃阻塞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</a:rPr>
              <a:t>静止阻塞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挂起执行进程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</a:rPr>
              <a:t>重新调度</a:t>
            </a:r>
            <a:endParaRPr lang="zh-CN" altLang="en-US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激活：</a:t>
            </a:r>
            <a:r>
              <a:rPr lang="en-US" altLang="zh-CN" dirty="0"/>
              <a:t>active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静止就绪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</a:rPr>
              <a:t>活跃就绪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静止阻塞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</a:rPr>
              <a:t>活跃阻塞</a:t>
            </a:r>
            <a:endParaRPr lang="en-US" altLang="zh-CN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F2D008D0-0402-4650-BD07-6DE2CFDD6F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思考</a:t>
            </a:r>
          </a:p>
        </p:txBody>
      </p:sp>
      <p:sp>
        <p:nvSpPr>
          <p:cNvPr id="36454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5FF876A-4270-4B91-82F9-C4CB30FCE6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请设想一下进程在什么情况下会变为阻塞等待状态？</a:t>
            </a:r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阻塞等待进程在什么情况下会被唤醒？谁来唤醒它？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4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4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547" grpId="0" build="p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38177" y="369042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3.3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线程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9919" y="1052648"/>
            <a:ext cx="8189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线程又被称为轻型进程，在引入了线程的系统中，线程是一个可以独立执行和调度的基本单位，但不再是拥有资源的独立单位。他只拥有少量运行中必不可少的资源（如程序计数器、一组寄存器和栈），它可与同属一个进程的线程共享该进程拥有的所有资源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31" y="2833017"/>
            <a:ext cx="3510579" cy="395429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7888" y="3283955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传统的进程等效于只</a:t>
            </a:r>
            <a:endParaRPr lang="en-US" altLang="zh-CN" b="1" kern="1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b="1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有一个线程的进程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679" y="2529976"/>
            <a:ext cx="5698470" cy="42447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9293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F4328A3-E873-4900-80DB-3F25C37879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557338"/>
            <a:ext cx="7772400" cy="5040312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线程属性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轻型实体。 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独立调度和分派的基本单位。 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可并发执行。 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共享进程资源。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9AED6C0-E1E5-47EA-B61F-6271B7E0A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E3867EA-1A22-4972-9370-741E3F08B6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990600"/>
            <a:ext cx="7924800" cy="5562600"/>
          </a:xfrm>
        </p:spPr>
        <p:txBody>
          <a:bodyPr>
            <a:noAutofit/>
          </a:bodyPr>
          <a:lstStyle/>
          <a:p>
            <a:pPr lvl="1" eaLnBrk="1" hangingPunct="1"/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线程的定义</a:t>
            </a:r>
          </a:p>
          <a:p>
            <a:pPr lvl="2" eaLnBrk="1" hangingPunct="1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线程有时称轻量级进程，它是进程中的一个运行实体，是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调度的更基本单位</a:t>
            </a:r>
          </a:p>
          <a:p>
            <a:pPr lvl="2" eaLnBrk="1" hangingPunct="1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线程是由进程派生出来的一组代码（指令组）的执行过程</a:t>
            </a:r>
          </a:p>
          <a:p>
            <a:pPr lvl="1" eaLnBrk="1" hangingPunct="1"/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线程的特点</a:t>
            </a:r>
          </a:p>
          <a:p>
            <a:pPr lvl="2" eaLnBrk="1" hangingPunct="1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将进程的两个属性分开处理</a:t>
            </a:r>
          </a:p>
          <a:p>
            <a:pPr lvl="3" eaLnBrk="1" hangingPunct="1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资源分配单位是进程</a:t>
            </a:r>
          </a:p>
          <a:p>
            <a:pPr lvl="3" eaLnBrk="1" hangingPunct="1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代码执行的单位是线程</a:t>
            </a:r>
          </a:p>
          <a:p>
            <a:pPr lvl="2" eaLnBrk="1" hangingPunct="1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线程是由进程派生出来的</a:t>
            </a:r>
          </a:p>
          <a:p>
            <a:pPr lvl="3" eaLnBrk="1" hangingPunct="1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一个进程可以产生多个线程</a:t>
            </a:r>
          </a:p>
          <a:p>
            <a:pPr lvl="3" eaLnBrk="1" hangingPunct="1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线程共享进程的资源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38177" y="369042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3.3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线程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470" y="971142"/>
            <a:ext cx="7120776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根据实现方式的不同，可以把线程分为两类：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endParaRPr lang="en-US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内核级线程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线程管理的所有工作都是由内核完成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的。用户通过操作系统给应用程序提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供的应用程序编程接口</a:t>
            </a:r>
            <a:r>
              <a:rPr lang="en-US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API</a:t>
            </a: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来进行进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程管理</a:t>
            </a:r>
            <a:r>
              <a:rPr lang="zh-CN" altLang="en-US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470" y="3893257"/>
            <a:ext cx="4572000" cy="2208297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用户级线程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线程管理的所有工作都是由应用程序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完成的，内核意识不到线程的存在，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内核以进程为单位进行调度。操作系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统提供给用户一个线程库对线程进行</a:t>
            </a:r>
            <a:endParaRPr lang="en-US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操作。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70" y="1490254"/>
            <a:ext cx="4619623" cy="4806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281829" y="1122655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254184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E5B02207-750C-447B-ACA2-9A6552979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>
                <a:solidFill>
                  <a:schemeClr val="tx1"/>
                </a:solidFill>
              </a:rPr>
              <a:t>内核支持线程和用户级线程</a:t>
            </a:r>
          </a:p>
        </p:txBody>
      </p:sp>
      <p:sp>
        <p:nvSpPr>
          <p:cNvPr id="4608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CA40C40-7ADF-4647-AB33-5C4B342B9D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/>
              <a:t>内核支持线程</a:t>
            </a:r>
          </a:p>
          <a:p>
            <a:pPr lvl="1" eaLnBrk="1" hangingPunct="1"/>
            <a:r>
              <a:rPr lang="zh-CN" altLang="en-US" sz="2400"/>
              <a:t>在内核的支持下运行，对于这种线程的各种操作依靠内核完成。在内核空间还为每一个内核支持线程设置了一个线程控制块， 内核是根据该控制块而感知某线程的存在的，并对其加以控制</a:t>
            </a:r>
            <a:endParaRPr lang="zh-CN" altLang="en-US" sz="2400" b="1"/>
          </a:p>
          <a:p>
            <a:pPr eaLnBrk="1" hangingPunct="1"/>
            <a:r>
              <a:rPr lang="zh-CN" altLang="en-US" sz="2800" b="1"/>
              <a:t>用户级线程</a:t>
            </a:r>
          </a:p>
          <a:p>
            <a:pPr lvl="1" eaLnBrk="1" hangingPunct="1"/>
            <a:r>
              <a:rPr lang="zh-CN" altLang="en-US" sz="2400"/>
              <a:t>仅存在于用户空间中。对于这种线程的各种操作无须利用系统调用来实现。这种线程与内核无关，而切换规则远比进程调度和切换的规则简单，因而线程的切换速度特别快。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38177" y="369042"/>
            <a:ext cx="2441199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3.3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线程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940048"/>
              </p:ext>
            </p:extLst>
          </p:nvPr>
        </p:nvGraphicFramePr>
        <p:xfrm>
          <a:off x="328894" y="1882589"/>
          <a:ext cx="8613770" cy="3847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622">
                  <a:extLst>
                    <a:ext uri="{9D8B030D-6E8A-4147-A177-3AD203B41FA5}">
                      <a16:colId xmlns:a16="http://schemas.microsoft.com/office/drawing/2014/main" val="4074655495"/>
                    </a:ext>
                  </a:extLst>
                </a:gridCol>
                <a:gridCol w="3987448">
                  <a:extLst>
                    <a:ext uri="{9D8B030D-6E8A-4147-A177-3AD203B41FA5}">
                      <a16:colId xmlns:a16="http://schemas.microsoft.com/office/drawing/2014/main" val="1594417232"/>
                    </a:ext>
                  </a:extLst>
                </a:gridCol>
                <a:gridCol w="3872700">
                  <a:extLst>
                    <a:ext uri="{9D8B030D-6E8A-4147-A177-3AD203B41FA5}">
                      <a16:colId xmlns:a16="http://schemas.microsoft.com/office/drawing/2014/main" val="159399304"/>
                    </a:ext>
                  </a:extLst>
                </a:gridCol>
              </a:tblGrid>
              <a:tr h="536901">
                <a:tc>
                  <a:txBody>
                    <a:bodyPr/>
                    <a:lstStyle/>
                    <a:p>
                      <a:endParaRPr lang="zh-CN" altLang="en-US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用户级线程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内核级线程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400404"/>
                  </a:ext>
                </a:extLst>
              </a:tr>
              <a:tr h="763641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p"/>
                      </a:pPr>
                      <a:r>
                        <a:rPr lang="zh-CN" altLang="zh-CN" b="1" kern="1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线程切换不需要内核参与，开销</a:t>
                      </a:r>
                      <a:r>
                        <a:rPr lang="zh-CN" altLang="en-US" b="1" kern="1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小</a:t>
                      </a:r>
                      <a:endParaRPr lang="zh-CN" altLang="en-US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p"/>
                      </a:pPr>
                      <a:r>
                        <a:rPr lang="zh-CN" altLang="zh-CN" b="1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多个线程调度到不同的处理器上并行执行</a:t>
                      </a:r>
                      <a:endParaRPr lang="zh-CN" altLang="en-US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389645"/>
                  </a:ext>
                </a:extLst>
              </a:tr>
              <a:tr h="763641">
                <a:tc>
                  <a:txBody>
                    <a:bodyPr/>
                    <a:lstStyle/>
                    <a:p>
                      <a:endParaRPr lang="zh-CN" altLang="en-US" b="1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p"/>
                      </a:pPr>
                      <a:r>
                        <a:rPr lang="zh-CN" altLang="zh-CN" b="1" kern="1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调度</a:t>
                      </a:r>
                      <a:r>
                        <a:rPr lang="zh-CN" altLang="en-US" b="1" kern="1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算法</a:t>
                      </a:r>
                      <a:r>
                        <a:rPr lang="zh-CN" altLang="zh-CN" b="1" kern="1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由用户自行选择</a:t>
                      </a:r>
                      <a:endParaRPr lang="zh-CN" altLang="en-US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p"/>
                      </a:pPr>
                      <a:r>
                        <a:rPr lang="zh-CN" altLang="en-US" b="1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内核本身可多线程执行，提升系统并行性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17698"/>
                  </a:ext>
                </a:extLst>
              </a:tr>
              <a:tr h="442428">
                <a:tc>
                  <a:txBody>
                    <a:bodyPr/>
                    <a:lstStyle/>
                    <a:p>
                      <a:endParaRPr lang="zh-CN" altLang="en-US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p"/>
                      </a:pPr>
                      <a:r>
                        <a:rPr lang="zh-CN" altLang="zh-CN" b="1" kern="1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可以在任何操作系统中运行</a:t>
                      </a:r>
                      <a:endParaRPr lang="zh-CN" altLang="en-US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736745"/>
                  </a:ext>
                </a:extLst>
              </a:tr>
              <a:tr h="134048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缺点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b="1" kern="1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调用一个系统调用而阻塞时，其所属的进程中的所有线程都会被阻塞</a:t>
                      </a:r>
                      <a:r>
                        <a:rPr lang="en-US" altLang="zh-CN" b="1" kern="1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 </a:t>
                      </a:r>
                      <a:r>
                        <a:rPr lang="zh-CN" altLang="en-US" b="1" kern="10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；无法调度到多个处理器上执行</a:t>
                      </a:r>
                      <a:endParaRPr lang="zh-CN" altLang="zh-CN" b="1" kern="10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endParaRPr lang="zh-CN" altLang="en-US" b="1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线程切换需要内核参与，开销大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76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4374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38177" y="1304138"/>
            <a:ext cx="1983999" cy="370501"/>
          </a:xfrm>
        </p:spPr>
        <p:txBody>
          <a:bodyPr>
            <a:noAutofit/>
          </a:bodyPr>
          <a:lstStyle/>
          <a:p>
            <a:r>
              <a:rPr lang="zh-CN" altLang="en-US" sz="2400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线程库</a:t>
            </a:r>
          </a:p>
        </p:txBody>
      </p:sp>
      <p:sp>
        <p:nvSpPr>
          <p:cNvPr id="4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16324" y="369042"/>
            <a:ext cx="2005852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3.3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线程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6324" y="1897936"/>
            <a:ext cx="78872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目前使用最普遍的是三种线程库：</a:t>
            </a:r>
            <a:endParaRPr lang="en-US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b="1" kern="1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POSIX </a:t>
            </a:r>
            <a:r>
              <a:rPr lang="en-US" altLang="zh-CN" sz="2000" b="1" kern="100" dirty="0" err="1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Pthread</a:t>
            </a:r>
            <a:r>
              <a:rPr lang="zh-CN" altLang="en-US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2000" b="1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en-US" altLang="zh-CN" sz="2000" b="1" kern="100" dirty="0" err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Pthread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作为</a:t>
            </a:r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POSIX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标准的扩展，可以提供用户级或内核级的库</a:t>
            </a:r>
            <a:endParaRPr lang="en-US" altLang="zh-CN" sz="2000" b="1" kern="1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Window API</a:t>
            </a:r>
            <a:r>
              <a:rPr lang="zh-CN" altLang="en-US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2000" b="1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 Window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线程库是用于</a:t>
            </a:r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Window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操作系统的内核级线程库</a:t>
            </a:r>
            <a:endParaRPr lang="en-US" altLang="zh-CN" sz="2000" b="1" kern="1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b="1" kern="1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Java</a:t>
            </a:r>
            <a:r>
              <a:rPr lang="zh-CN" altLang="en-US" sz="20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000" b="1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Java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线程</a:t>
            </a:r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API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通常采用宿主系统的线程库来实现，也就是说在</a:t>
            </a:r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Win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系统上，</a:t>
            </a:r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Java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线程</a:t>
            </a:r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API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通常采用</a:t>
            </a:r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Win API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来实现，在</a:t>
            </a:r>
            <a:r>
              <a:rPr lang="en-US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UNIX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类系统上采用</a:t>
            </a:r>
            <a:r>
              <a:rPr lang="en-US" altLang="zh-CN" sz="2000" b="1" kern="100" dirty="0" err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Pthread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来实现。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6812" y="1366277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652239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95301" y="375014"/>
            <a:ext cx="5701478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3.4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进程与线程比较举例</a:t>
            </a: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3341" y="167462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代码请参考教材</a:t>
            </a:r>
          </a:p>
        </p:txBody>
      </p:sp>
    </p:spTree>
    <p:extLst>
      <p:ext uri="{BB962C8B-B14F-4D97-AF65-F5344CB8AC3E}">
        <p14:creationId xmlns:p14="http://schemas.microsoft.com/office/powerpoint/2010/main" val="3514520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44325" y="948898"/>
            <a:ext cx="5025416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例如，有两个程序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，它们都调用下面的过程：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void echo ()</a:t>
            </a:r>
            <a:endParaRPr lang="zh-CN" altLang="zh-CN" sz="16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00025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｛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chin = </a:t>
            </a:r>
            <a:r>
              <a:rPr lang="en-US" altLang="zh-CN" sz="1600" b="1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getchar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  <a:endParaRPr lang="zh-CN" altLang="zh-CN" sz="16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27965" indent="26162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600" b="1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= chin;</a:t>
            </a:r>
            <a:endParaRPr lang="zh-CN" altLang="zh-CN" sz="16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27965" indent="26162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600" b="1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putchar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600" b="1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sz="1600" b="1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33375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1600" b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｝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634403" y="368280"/>
            <a:ext cx="5701478" cy="50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100" b="1" kern="1200" spc="225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34289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2pPr>
            <a:lvl3pPr marL="685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3pPr>
            <a:lvl4pPr marL="10286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4pPr>
            <a:lvl5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100" b="1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3.1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进程基础</a:t>
            </a:r>
          </a:p>
        </p:txBody>
      </p:sp>
      <p:sp>
        <p:nvSpPr>
          <p:cNvPr id="6" name="矩形 5"/>
          <p:cNvSpPr/>
          <p:nvPr/>
        </p:nvSpPr>
        <p:spPr>
          <a:xfrm>
            <a:off x="325352" y="3484509"/>
            <a:ext cx="2267007" cy="251607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顺序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 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A: chin =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getchar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= chin;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putchar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B: chin =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getchar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= chin;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putchar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5352" y="5943166"/>
            <a:ext cx="255494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zh-CN" b="1" kern="1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先打印出的是</a:t>
            </a:r>
            <a:r>
              <a:rPr lang="en-US" altLang="zh-CN" b="1" kern="1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zh-CN" b="1" kern="1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的数据，</a:t>
            </a:r>
            <a:endParaRPr lang="en-US" altLang="zh-CN" b="1" kern="10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b="1" kern="1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然后打印出</a:t>
            </a:r>
            <a:r>
              <a:rPr lang="en-US" altLang="zh-CN" b="1" kern="1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zh-CN" b="1" kern="1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80293" y="3504464"/>
            <a:ext cx="2393577" cy="251607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顺序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B: chin =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getchar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= chin;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putchar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A: chin =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getchar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= chin;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putchar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37874" y="5943165"/>
            <a:ext cx="262393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zh-CN" b="1" kern="100" dirty="0">
                <a:solidFill>
                  <a:srgbClr val="003A8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先打印出的是</a:t>
            </a:r>
            <a:r>
              <a:rPr lang="en-US" altLang="zh-CN" b="1" kern="100" dirty="0">
                <a:solidFill>
                  <a:srgbClr val="003A8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zh-CN" altLang="zh-CN" b="1" kern="100" dirty="0">
                <a:solidFill>
                  <a:srgbClr val="003A8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的数据，</a:t>
            </a:r>
            <a:endParaRPr lang="en-US" altLang="zh-CN" b="1" kern="100" dirty="0">
              <a:solidFill>
                <a:srgbClr val="003A8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b="1" kern="100" dirty="0">
                <a:solidFill>
                  <a:srgbClr val="003A8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然后打印出</a:t>
            </a:r>
            <a:r>
              <a:rPr lang="en-US" altLang="zh-CN" b="1" kern="100" dirty="0">
                <a:solidFill>
                  <a:srgbClr val="003A8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zh-CN" b="1" kern="100" dirty="0">
                <a:solidFill>
                  <a:srgbClr val="003A8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的数据</a:t>
            </a:r>
            <a:endParaRPr lang="zh-CN" altLang="en-US" b="1" dirty="0">
              <a:solidFill>
                <a:srgbClr val="003A8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41333" y="3504464"/>
            <a:ext cx="2393577" cy="251607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顺序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 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A: chin =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getchar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= chin;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B: chin =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getchar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();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= chin;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putchar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B: 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putchar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chout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);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98930" y="5943164"/>
            <a:ext cx="270344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kern="100" dirty="0">
                <a:solidFill>
                  <a:srgbClr val="6C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b="1" kern="100" dirty="0">
                <a:solidFill>
                  <a:srgbClr val="6C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的数据被显示了两次，</a:t>
            </a:r>
            <a:endParaRPr lang="en-US" altLang="zh-CN" b="1" kern="100" dirty="0">
              <a:solidFill>
                <a:srgbClr val="6C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b="1" kern="100" dirty="0">
                <a:solidFill>
                  <a:srgbClr val="6C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而</a:t>
            </a:r>
            <a:r>
              <a:rPr lang="en-US" altLang="zh-CN" b="1" kern="100" dirty="0">
                <a:solidFill>
                  <a:srgbClr val="6C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b="1" kern="100" dirty="0">
                <a:solidFill>
                  <a:srgbClr val="6C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输入的数据被</a:t>
            </a:r>
            <a:r>
              <a:rPr lang="en-US" altLang="zh-CN" b="1" kern="100" dirty="0">
                <a:solidFill>
                  <a:srgbClr val="6C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b="1" kern="100" dirty="0">
                <a:solidFill>
                  <a:srgbClr val="6C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覆盖</a:t>
            </a:r>
            <a:endParaRPr lang="zh-CN" altLang="en-US" b="1" dirty="0">
              <a:solidFill>
                <a:srgbClr val="6C0000"/>
              </a:solidFill>
            </a:endParaRPr>
          </a:p>
        </p:txBody>
      </p:sp>
      <p:sp>
        <p:nvSpPr>
          <p:cNvPr id="12" name="圆角右箭头 11"/>
          <p:cNvSpPr/>
          <p:nvPr/>
        </p:nvSpPr>
        <p:spPr>
          <a:xfrm rot="10800000">
            <a:off x="1691705" y="2887889"/>
            <a:ext cx="594293" cy="59661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4034118" y="2897867"/>
            <a:ext cx="268941" cy="596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上箭头 14"/>
          <p:cNvSpPr/>
          <p:nvPr/>
        </p:nvSpPr>
        <p:spPr>
          <a:xfrm rot="10800000" flipH="1">
            <a:off x="6669740" y="2698761"/>
            <a:ext cx="537883" cy="78574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74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95301" y="375014"/>
            <a:ext cx="5701478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3.5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与进程或线程相关的其它技术</a:t>
            </a: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4055" y="1237129"/>
            <a:ext cx="2046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写时拷贝</a:t>
            </a:r>
            <a:endParaRPr lang="zh-CN" altLang="en-US" sz="2400" b="1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39" y="738843"/>
            <a:ext cx="5553973" cy="31012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75" y="3598945"/>
            <a:ext cx="5318642" cy="2916593"/>
          </a:xfrm>
          <a:prstGeom prst="rect">
            <a:avLst/>
          </a:prstGeom>
        </p:spPr>
      </p:pic>
      <p:sp>
        <p:nvSpPr>
          <p:cNvPr id="7" name="文本框 2"/>
          <p:cNvSpPr txBox="1">
            <a:spLocks noChangeArrowheads="1"/>
          </p:cNvSpPr>
          <p:nvPr/>
        </p:nvSpPr>
        <p:spPr bwMode="auto">
          <a:xfrm>
            <a:off x="4752807" y="6483587"/>
            <a:ext cx="2887943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等线" panose="02010600030101010101" pitchFamily="2" charset="-122"/>
              <a:buChar char="a"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进程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发生页面修改之后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3936" y="2053078"/>
            <a:ext cx="27532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40404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父进程创建子进程时，最初父子进程共享内存空间。等到子进程修改数据时才真正分配内存空间，这是对程序性能的优化，可以延迟甚至是避免内存拷贝，当然目的就是避免不必要的内存拷贝。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8228" y="1344850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8014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95301" y="375014"/>
            <a:ext cx="5701478" cy="507831"/>
          </a:xfrm>
        </p:spPr>
        <p:txBody>
          <a:bodyPr/>
          <a:lstStyle/>
          <a:p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3.5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与进程或线程相关的其它技术</a:t>
            </a: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7348" y="1237129"/>
            <a:ext cx="2046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线程池</a:t>
            </a:r>
            <a:endParaRPr lang="zh-CN" altLang="en-US" sz="2400" b="1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7348" y="2594549"/>
            <a:ext cx="7217744" cy="224676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线程池</a:t>
            </a:r>
            <a:r>
              <a:rPr lang="zh-CN" altLang="zh-CN" sz="2000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采用预创建的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技术</a:t>
            </a:r>
            <a:r>
              <a:rPr lang="zh-CN" altLang="zh-CN" sz="2000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，在应用程序启动之后，将立即创建一定数量的线程（</a:t>
            </a:r>
            <a:r>
              <a:rPr lang="en-US" altLang="zh-CN" sz="2000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N</a:t>
            </a:r>
            <a:r>
              <a:rPr lang="zh-CN" altLang="zh-CN" sz="2000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个），放入空闲队列中。</a:t>
            </a:r>
            <a:endParaRPr lang="en-US" altLang="zh-CN" sz="2000" b="1" kern="100" dirty="0">
              <a:solidFill>
                <a:srgbClr val="333333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endParaRPr lang="en-US" altLang="zh-CN" sz="2000" b="1" kern="100" dirty="0">
              <a:solidFill>
                <a:srgbClr val="333333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2000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当任务到来后，缓冲池选择一个空闲线程，把任务分配给此线程运行。在任务执行完毕后线程也不退出，而是继续保持在池中等待下一次的任务。</a:t>
            </a:r>
            <a:r>
              <a:rPr lang="en-US" altLang="zh-CN" sz="2000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endParaRPr lang="zh-CN" altLang="zh-CN" sz="2000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5337" y="1778600"/>
            <a:ext cx="73197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线程池</a:t>
            </a:r>
            <a:r>
              <a:rPr lang="zh-CN" altLang="zh-CN" sz="2000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的出现正是着眼于减少管理</a:t>
            </a:r>
            <a:r>
              <a:rPr lang="zh-CN" altLang="zh-CN" sz="2000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线程的</a:t>
            </a:r>
            <a:r>
              <a:rPr lang="zh-CN" altLang="zh-CN" sz="2000" b="1" kern="100" dirty="0">
                <a:solidFill>
                  <a:srgbClr val="33333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开销而产生的技术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51448" y="2962896"/>
            <a:ext cx="7011486" cy="32085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Lucida Sans Unicode" panose="020B0602030504020204" pitchFamily="34" charset="0"/>
              </a:rPr>
              <a:t>缺点： </a:t>
            </a:r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Lucida Sans Unicode" panose="020B0602030504020204" pitchFamily="34" charset="0"/>
              </a:rPr>
              <a:t>线程池不支持线程的取消、完成、失败通知等交互性操作。</a:t>
            </a:r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Lucida Sans Unicode" panose="020B0602030504020204" pitchFamily="34" charset="0"/>
              </a:rPr>
              <a:t>线程池不支持线程执行的先后次序排序。</a:t>
            </a:r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Lucida Sans Unicode" panose="020B0602030504020204" pitchFamily="34" charset="0"/>
              </a:rPr>
              <a:t>不能设置池化线程（线程池内的线程）的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Lucida Sans Unicode" panose="020B0602030504020204" pitchFamily="34" charset="0"/>
              </a:rPr>
              <a:t>Name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Lucida Sans Unicode" panose="020B0602030504020204" pitchFamily="34" charset="0"/>
              </a:rPr>
              <a:t>，会增加代码调试难度。</a:t>
            </a:r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Lucida Sans Unicode" panose="020B0602030504020204" pitchFamily="34" charset="0"/>
              </a:rPr>
              <a:t>池化线程通常都是后台线程，优先级一般不会设置的比较高。</a:t>
            </a:r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Lucida Sans Unicode" panose="020B0602030504020204" pitchFamily="34" charset="0"/>
              </a:rPr>
              <a:t>池化线程阻塞会影响性能。</a:t>
            </a:r>
            <a:endParaRPr lang="zh-CN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  <a:cs typeface="Lucida Sans Unicode" panose="020B0602030504020204" pitchFamily="34" charset="0"/>
              </a:rPr>
              <a:t>线程池使用的是全局队列，全局队列中的线程依旧会存在竞争共享资源的情况，从而影响性能。</a:t>
            </a:r>
            <a:endParaRPr lang="zh-CN" altLang="zh-CN" sz="2400" b="1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8735" y="1344850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3185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38177" y="361567"/>
            <a:ext cx="5701478" cy="507831"/>
          </a:xfrm>
        </p:spPr>
        <p:txBody>
          <a:bodyPr/>
          <a:lstStyle/>
          <a:p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进程间的远程通信</a:t>
            </a: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9527" y="1092785"/>
            <a:ext cx="25186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套接字（</a:t>
            </a:r>
            <a:r>
              <a:rPr lang="en-US" altLang="zh-CN" sz="24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Socket</a:t>
            </a:r>
            <a:r>
              <a:rPr lang="zh-CN" altLang="zh-CN" sz="2400" b="1" kern="10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2400" b="1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26739" y="6066333"/>
            <a:ext cx="30655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1600" kern="100" dirty="0">
                <a:latin typeface="华文楷体" panose="02010600040101010101" pitchFamily="2" charset="-122"/>
                <a:ea typeface="华文楷体" panose="02010600040101010101" pitchFamily="2" charset="-122"/>
              </a:rPr>
              <a:t>3-12 </a:t>
            </a:r>
            <a:r>
              <a:rPr lang="en-US" altLang="zh-CN" sz="1600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Socket</a:t>
            </a:r>
            <a:r>
              <a:rPr lang="zh-CN" altLang="zh-CN" sz="1600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抽象层示意图</a:t>
            </a:r>
            <a:endParaRPr lang="zh-CN" altLang="zh-CN" sz="1600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17" y="3267320"/>
            <a:ext cx="5873108" cy="26009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23024" y="1591927"/>
            <a:ext cx="82197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lnSpc>
                <a:spcPct val="125000"/>
              </a:lnSpc>
            </a:pPr>
            <a:r>
              <a:rPr lang="en-US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    Socket</a:t>
            </a:r>
            <a:r>
              <a:rPr lang="zh-CN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就像一个电话插座，负责连通两端的电话，进行点对点通信，让电话可以进行通信，端口就像插座上的孔，端口不能同时被多个进程占用。而我们建立连接就像把插头插在这个插座上，创建一个</a:t>
            </a:r>
            <a:r>
              <a:rPr lang="en-US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Socket</a:t>
            </a:r>
            <a:r>
              <a:rPr lang="zh-CN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实例开始监听后，这个电话插座就时刻监听着消息的传入，谁拨通我这个</a:t>
            </a:r>
            <a:r>
              <a:rPr lang="en-US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“IP </a:t>
            </a:r>
            <a:r>
              <a:rPr lang="zh-CN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地址和端口</a:t>
            </a:r>
            <a:r>
              <a:rPr lang="en-US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”</a:t>
            </a:r>
            <a:r>
              <a:rPr lang="zh-CN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，我就接通谁。</a:t>
            </a:r>
            <a:endParaRPr lang="zh-CN" altLang="zh-CN" b="1" kern="1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3194" y="1203857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866056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0647" y="1126449"/>
            <a:ext cx="74093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Socket</a:t>
            </a:r>
            <a:r>
              <a:rPr lang="zh-CN" altLang="zh-CN" sz="2000" b="1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可定义为通信的端点，一对通过网络通信的进程需要使用一对套接字，</a:t>
            </a:r>
            <a:r>
              <a:rPr lang="zh-CN" altLang="zh-CN" sz="2000" b="1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其中一个运行于客户端，称为</a:t>
            </a:r>
            <a:r>
              <a:rPr lang="en-US" altLang="zh-CN" sz="2000" b="1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Socket</a:t>
            </a:r>
            <a:r>
              <a:rPr lang="zh-CN" altLang="zh-CN" sz="2000" b="1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，另一个运行于服务器端，称为</a:t>
            </a:r>
            <a:r>
              <a:rPr lang="en-US" altLang="zh-CN" sz="2000" b="1" dirty="0" err="1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ServerSocket</a:t>
            </a:r>
            <a:r>
              <a:rPr lang="zh-CN" altLang="en-US" sz="2000" b="1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zh-CN" sz="2000" b="1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2000" b="1" dirty="0">
                <a:solidFill>
                  <a:srgbClr val="002C6C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服务器通过监听指定端口来等待进来的客户机请求。</a:t>
            </a:r>
            <a:endParaRPr lang="zh-CN" altLang="en-US" sz="2000" b="1" dirty="0">
              <a:solidFill>
                <a:srgbClr val="002C6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18565" y="382490"/>
            <a:ext cx="5701478" cy="507831"/>
          </a:xfrm>
        </p:spPr>
        <p:txBody>
          <a:bodyPr/>
          <a:lstStyle/>
          <a:p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进程间的远程通信</a:t>
            </a: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Picture 1029" descr="Java-tp-14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328" y="2870107"/>
            <a:ext cx="4231715" cy="2622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216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605407" y="1916826"/>
            <a:ext cx="7342904" cy="3651250"/>
            <a:chOff x="1665288" y="1268413"/>
            <a:chExt cx="8869363" cy="4826000"/>
          </a:xfrm>
        </p:grpSpPr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6977064" y="2925437"/>
              <a:ext cx="2274887" cy="69247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 eaLnBrk="0" hangingPunct="0">
                <a:defRPr/>
              </a:pPr>
              <a:r>
                <a:rPr kumimoji="1" lang="en-US" altLang="zh-CN" b="1" dirty="0">
                  <a:solidFill>
                    <a:schemeClr val="bg1"/>
                  </a:solidFill>
                  <a:latin typeface="Arial" charset="0"/>
                  <a:ea typeface="宋体" charset="0"/>
                </a:rPr>
                <a:t>new Socket</a:t>
              </a:r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2992439" y="1947537"/>
              <a:ext cx="2274887" cy="69247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 eaLnBrk="0" hangingPunct="0">
                <a:defRPr/>
              </a:pPr>
              <a:r>
                <a:rPr kumimoji="1" lang="en-US" altLang="zh-CN" b="1" dirty="0">
                  <a:solidFill>
                    <a:schemeClr val="bg1"/>
                  </a:solidFill>
                  <a:latin typeface="Arial" charset="0"/>
                  <a:ea typeface="宋体" charset="0"/>
                </a:rPr>
                <a:t>new Socket</a:t>
              </a: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6978650" y="1750687"/>
              <a:ext cx="2274888" cy="6924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 eaLnBrk="0" hangingPunct="0">
                <a:defRPr/>
              </a:pPr>
              <a:r>
                <a:rPr kumimoji="1" lang="en-US" altLang="zh-CN" b="1">
                  <a:solidFill>
                    <a:srgbClr val="003A8F"/>
                  </a:solidFill>
                  <a:latin typeface="Arial" charset="0"/>
                  <a:ea typeface="宋体" charset="0"/>
                </a:rPr>
                <a:t>ServerSocket</a:t>
              </a: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3433763" y="1338263"/>
              <a:ext cx="999100" cy="489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>
                <a:defRPr/>
              </a:pPr>
              <a:r>
                <a:rPr kumimoji="1" lang="en-US" altLang="zh-CN" b="1" dirty="0">
                  <a:solidFill>
                    <a:srgbClr val="6C0000"/>
                  </a:solidFill>
                  <a:latin typeface="Arial" charset="0"/>
                  <a:ea typeface="宋体" charset="0"/>
                </a:rPr>
                <a:t>Client</a:t>
              </a: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7467600" y="1268413"/>
              <a:ext cx="1092039" cy="489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>
                <a:defRPr/>
              </a:pPr>
              <a:r>
                <a:rPr kumimoji="1" lang="en-US" altLang="zh-CN" b="1" dirty="0">
                  <a:solidFill>
                    <a:srgbClr val="6C0000"/>
                  </a:solidFill>
                  <a:latin typeface="Arial" charset="0"/>
                  <a:ea typeface="宋体" charset="0"/>
                </a:rPr>
                <a:t>Server</a:t>
              </a: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001964" y="3449312"/>
              <a:ext cx="2274887" cy="69247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 eaLnBrk="0" hangingPunct="0">
                <a:defRPr/>
              </a:pPr>
              <a:r>
                <a:rPr kumimoji="1" lang="en-US" altLang="zh-CN" b="1">
                  <a:solidFill>
                    <a:schemeClr val="bg1"/>
                  </a:solidFill>
                  <a:latin typeface="Arial" charset="0"/>
                  <a:ea typeface="宋体" charset="0"/>
                </a:rPr>
                <a:t>Read/Write Data</a:t>
              </a: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6977064" y="4163687"/>
              <a:ext cx="2274887" cy="69247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 eaLnBrk="0" hangingPunct="0">
                <a:defRPr/>
              </a:pPr>
              <a:r>
                <a:rPr kumimoji="1" lang="en-US" altLang="zh-CN" b="1" dirty="0">
                  <a:solidFill>
                    <a:schemeClr val="bg1"/>
                  </a:solidFill>
                  <a:latin typeface="Arial" charset="0"/>
                  <a:ea typeface="宋体" charset="0"/>
                </a:rPr>
                <a:t>Read/Write Data</a:t>
              </a: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3008314" y="4979662"/>
              <a:ext cx="2274887" cy="692476"/>
            </a:xfrm>
            <a:prstGeom prst="rect">
              <a:avLst/>
            </a:prstGeom>
            <a:solidFill>
              <a:srgbClr val="6C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 eaLnBrk="0" hangingPunct="0">
                <a:defRPr/>
              </a:pPr>
              <a:r>
                <a:rPr kumimoji="1" lang="en-US" altLang="zh-CN" b="1">
                  <a:solidFill>
                    <a:schemeClr val="bg1"/>
                  </a:solidFill>
                  <a:latin typeface="Arial" charset="0"/>
                  <a:ea typeface="宋体" charset="0"/>
                </a:rPr>
                <a:t>Close Socket</a:t>
              </a:r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6962775" y="5401937"/>
              <a:ext cx="2274888" cy="692476"/>
            </a:xfrm>
            <a:prstGeom prst="rect">
              <a:avLst/>
            </a:prstGeom>
            <a:solidFill>
              <a:srgbClr val="6C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 eaLnBrk="0" hangingPunct="0">
                <a:defRPr/>
              </a:pPr>
              <a:r>
                <a:rPr kumimoji="1" lang="en-US" altLang="zh-CN" b="1" dirty="0">
                  <a:solidFill>
                    <a:schemeClr val="bg1"/>
                  </a:solidFill>
                  <a:latin typeface="Arial" charset="0"/>
                  <a:ea typeface="宋体" charset="0"/>
                </a:rPr>
                <a:t>Close Socket</a:t>
              </a:r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9442452" y="1952626"/>
              <a:ext cx="766750" cy="489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>
                <a:defRPr/>
              </a:pPr>
              <a:r>
                <a:rPr kumimoji="1" lang="en-US" altLang="zh-CN" b="1">
                  <a:solidFill>
                    <a:schemeClr val="tx2"/>
                  </a:solidFill>
                  <a:latin typeface="Arial" charset="0"/>
                  <a:ea typeface="宋体" charset="0"/>
                </a:rPr>
                <a:t>wait</a:t>
              </a: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1665288" y="2154239"/>
              <a:ext cx="1231448" cy="489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>
                <a:defRPr/>
              </a:pPr>
              <a:r>
                <a:rPr kumimoji="1" lang="en-US" altLang="zh-CN" b="1">
                  <a:solidFill>
                    <a:schemeClr val="tx2"/>
                  </a:solidFill>
                  <a:latin typeface="Arial" charset="0"/>
                  <a:ea typeface="宋体" charset="0"/>
                </a:rPr>
                <a:t>request</a:t>
              </a:r>
            </a:p>
          </p:txBody>
        </p:sp>
        <p:grpSp>
          <p:nvGrpSpPr>
            <p:cNvPr id="15" name="Group 16"/>
            <p:cNvGrpSpPr>
              <a:grpSpLocks/>
            </p:cNvGrpSpPr>
            <p:nvPr/>
          </p:nvGrpSpPr>
          <p:grpSpPr bwMode="auto">
            <a:xfrm>
              <a:off x="5337176" y="2182162"/>
              <a:ext cx="5143501" cy="1332832"/>
              <a:chOff x="2402" y="1805"/>
              <a:chExt cx="3240" cy="716"/>
            </a:xfrm>
          </p:grpSpPr>
          <p:sp>
            <p:nvSpPr>
              <p:cNvPr id="16" name="Line 17"/>
              <p:cNvSpPr>
                <a:spLocks noChangeShapeType="1"/>
              </p:cNvSpPr>
              <p:nvPr/>
            </p:nvSpPr>
            <p:spPr bwMode="auto">
              <a:xfrm>
                <a:off x="2402" y="1845"/>
                <a:ext cx="1027" cy="47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stealth" w="med" len="lg"/>
                <a:tailEnd type="stealth" w="med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>
                  <a:latin typeface="Tahoma" charset="0"/>
                  <a:ea typeface="宋体" charset="0"/>
                </a:endParaRPr>
              </a:p>
            </p:txBody>
          </p:sp>
          <p:sp>
            <p:nvSpPr>
              <p:cNvPr id="17" name="Rectangle 18"/>
              <p:cNvSpPr>
                <a:spLocks noChangeArrowheads="1"/>
              </p:cNvSpPr>
              <p:nvPr/>
            </p:nvSpPr>
            <p:spPr bwMode="auto">
              <a:xfrm rot="1500000">
                <a:off x="2526" y="1805"/>
                <a:ext cx="815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>
                  <a:defRPr/>
                </a:pPr>
                <a:r>
                  <a:rPr kumimoji="1" lang="en-US" altLang="zh-CN" b="1">
                    <a:solidFill>
                      <a:schemeClr val="tx2"/>
                    </a:solidFill>
                    <a:latin typeface="Arial" charset="0"/>
                    <a:ea typeface="宋体" charset="0"/>
                  </a:rPr>
                  <a:t>connect</a:t>
                </a:r>
              </a:p>
            </p:txBody>
          </p:sp>
          <p:grpSp>
            <p:nvGrpSpPr>
              <p:cNvPr id="18" name="Group 19"/>
              <p:cNvGrpSpPr>
                <a:grpSpLocks/>
              </p:cNvGrpSpPr>
              <p:nvPr/>
            </p:nvGrpSpPr>
            <p:grpSpPr bwMode="auto">
              <a:xfrm>
                <a:off x="4146" y="1849"/>
                <a:ext cx="1496" cy="672"/>
                <a:chOff x="4146" y="1849"/>
                <a:chExt cx="1496" cy="672"/>
              </a:xfrm>
            </p:grpSpPr>
            <p:sp>
              <p:nvSpPr>
                <p:cNvPr id="19" name="Line 20"/>
                <p:cNvSpPr>
                  <a:spLocks noChangeShapeType="1"/>
                </p:cNvSpPr>
                <p:nvPr/>
              </p:nvSpPr>
              <p:spPr bwMode="auto">
                <a:xfrm>
                  <a:off x="4146" y="1849"/>
                  <a:ext cx="0" cy="34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stealth" w="med" len="lg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b="1">
                    <a:latin typeface="Tahoma" charset="0"/>
                    <a:ea typeface="宋体" charset="0"/>
                  </a:endParaRPr>
                </a:p>
              </p:txBody>
            </p:sp>
            <p:sp>
              <p:nvSpPr>
                <p:cNvPr id="20" name="Rectangle 21"/>
                <p:cNvSpPr>
                  <a:spLocks noChangeArrowheads="1"/>
                </p:cNvSpPr>
                <p:nvPr/>
              </p:nvSpPr>
              <p:spPr bwMode="auto">
                <a:xfrm>
                  <a:off x="4944" y="2258"/>
                  <a:ext cx="698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>
                    <a:defRPr/>
                  </a:pPr>
                  <a:r>
                    <a:rPr kumimoji="1" lang="en-US" altLang="zh-CN" b="1">
                      <a:solidFill>
                        <a:schemeClr val="tx2"/>
                      </a:solidFill>
                      <a:latin typeface="Arial" charset="0"/>
                      <a:ea typeface="宋体" charset="0"/>
                    </a:rPr>
                    <a:t>accept</a:t>
                  </a:r>
                </a:p>
              </p:txBody>
            </p:sp>
          </p:grpSp>
        </p:grpSp>
        <p:grpSp>
          <p:nvGrpSpPr>
            <p:cNvPr id="21" name="Group 22"/>
            <p:cNvGrpSpPr>
              <a:grpSpLocks/>
            </p:cNvGrpSpPr>
            <p:nvPr/>
          </p:nvGrpSpPr>
          <p:grpSpPr bwMode="auto">
            <a:xfrm>
              <a:off x="1882776" y="2486573"/>
              <a:ext cx="2200275" cy="1357031"/>
              <a:chOff x="226" y="1999"/>
              <a:chExt cx="1386" cy="729"/>
            </a:xfrm>
          </p:grpSpPr>
          <p:sp>
            <p:nvSpPr>
              <p:cNvPr id="22" name="Line 23"/>
              <p:cNvSpPr>
                <a:spLocks noChangeShapeType="1"/>
              </p:cNvSpPr>
              <p:nvPr/>
            </p:nvSpPr>
            <p:spPr bwMode="auto">
              <a:xfrm>
                <a:off x="1612" y="1999"/>
                <a:ext cx="0" cy="5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>
                  <a:latin typeface="Tahoma" charset="0"/>
                  <a:ea typeface="宋体" charset="0"/>
                </a:endParaRPr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auto">
              <a:xfrm>
                <a:off x="226" y="2465"/>
                <a:ext cx="5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>
                  <a:defRPr/>
                </a:pPr>
                <a:r>
                  <a:rPr kumimoji="1" lang="en-US" altLang="zh-CN" b="1">
                    <a:solidFill>
                      <a:schemeClr val="tx2"/>
                    </a:solidFill>
                    <a:latin typeface="Arial" charset="0"/>
                    <a:ea typeface="宋体" charset="0"/>
                  </a:rPr>
                  <a:t>send</a:t>
                </a:r>
              </a:p>
            </p:txBody>
          </p:sp>
        </p:grpSp>
        <p:grpSp>
          <p:nvGrpSpPr>
            <p:cNvPr id="24" name="Group 25"/>
            <p:cNvGrpSpPr>
              <a:grpSpLocks/>
            </p:cNvGrpSpPr>
            <p:nvPr/>
          </p:nvGrpSpPr>
          <p:grpSpPr bwMode="auto">
            <a:xfrm>
              <a:off x="5321300" y="3506122"/>
              <a:ext cx="5213351" cy="1074084"/>
              <a:chOff x="2392" y="2615"/>
              <a:chExt cx="3284" cy="577"/>
            </a:xfrm>
          </p:grpSpPr>
          <p:sp>
            <p:nvSpPr>
              <p:cNvPr id="25" name="Line 26"/>
              <p:cNvSpPr>
                <a:spLocks noChangeShapeType="1"/>
              </p:cNvSpPr>
              <p:nvPr/>
            </p:nvSpPr>
            <p:spPr bwMode="auto">
              <a:xfrm>
                <a:off x="4142" y="2615"/>
                <a:ext cx="0" cy="3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>
                  <a:latin typeface="Tahoma" charset="0"/>
                  <a:ea typeface="宋体" charset="0"/>
                </a:endParaRPr>
              </a:p>
            </p:txBody>
          </p:sp>
          <p:sp>
            <p:nvSpPr>
              <p:cNvPr id="26" name="Line 27"/>
              <p:cNvSpPr>
                <a:spLocks noChangeShapeType="1"/>
              </p:cNvSpPr>
              <p:nvPr/>
            </p:nvSpPr>
            <p:spPr bwMode="auto">
              <a:xfrm>
                <a:off x="2392" y="2770"/>
                <a:ext cx="1027" cy="40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stealth" w="med" len="lg"/>
                <a:tailEnd type="stealth" w="med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>
                  <a:latin typeface="Tahoma" charset="0"/>
                  <a:ea typeface="宋体" charset="0"/>
                </a:endParaRPr>
              </a:p>
            </p:txBody>
          </p:sp>
          <p:sp>
            <p:nvSpPr>
              <p:cNvPr id="27" name="Rectangle 28"/>
              <p:cNvSpPr>
                <a:spLocks noChangeArrowheads="1"/>
              </p:cNvSpPr>
              <p:nvPr/>
            </p:nvSpPr>
            <p:spPr bwMode="auto">
              <a:xfrm rot="1260000">
                <a:off x="2433" y="2712"/>
                <a:ext cx="1108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eaLnBrk="0" hangingPunct="0">
                  <a:defRPr/>
                </a:pPr>
                <a:r>
                  <a:rPr kumimoji="1" lang="en-US" altLang="zh-CN" b="1">
                    <a:solidFill>
                      <a:schemeClr val="tx2"/>
                    </a:solidFill>
                    <a:latin typeface="Arial" charset="0"/>
                    <a:ea typeface="宋体" charset="0"/>
                  </a:rPr>
                  <a:t>I/O stream</a:t>
                </a:r>
              </a:p>
            </p:txBody>
          </p:sp>
          <p:sp>
            <p:nvSpPr>
              <p:cNvPr id="28" name="Rectangle 29"/>
              <p:cNvSpPr>
                <a:spLocks noChangeArrowheads="1"/>
              </p:cNvSpPr>
              <p:nvPr/>
            </p:nvSpPr>
            <p:spPr bwMode="auto">
              <a:xfrm>
                <a:off x="4930" y="2929"/>
                <a:ext cx="746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>
                  <a:defRPr/>
                </a:pPr>
                <a:r>
                  <a:rPr kumimoji="1" lang="en-US" altLang="zh-CN" b="1">
                    <a:solidFill>
                      <a:schemeClr val="tx2"/>
                    </a:solidFill>
                    <a:latin typeface="Arial" charset="0"/>
                    <a:ea typeface="宋体" charset="0"/>
                  </a:rPr>
                  <a:t>receive</a:t>
                </a:r>
              </a:p>
            </p:txBody>
          </p:sp>
        </p:grpSp>
        <p:grpSp>
          <p:nvGrpSpPr>
            <p:cNvPr id="29" name="Group 30"/>
            <p:cNvGrpSpPr>
              <a:grpSpLocks/>
            </p:cNvGrpSpPr>
            <p:nvPr/>
          </p:nvGrpSpPr>
          <p:grpSpPr bwMode="auto">
            <a:xfrm>
              <a:off x="1716089" y="3661496"/>
              <a:ext cx="8640763" cy="1323524"/>
              <a:chOff x="121" y="2736"/>
              <a:chExt cx="5443" cy="711"/>
            </a:xfrm>
          </p:grpSpPr>
          <p:sp>
            <p:nvSpPr>
              <p:cNvPr id="30" name="Rectangle 31"/>
              <p:cNvSpPr>
                <a:spLocks noChangeArrowheads="1"/>
              </p:cNvSpPr>
              <p:nvPr/>
            </p:nvSpPr>
            <p:spPr bwMode="auto">
              <a:xfrm>
                <a:off x="121" y="2736"/>
                <a:ext cx="746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>
                  <a:defRPr/>
                </a:pPr>
                <a:r>
                  <a:rPr kumimoji="1" lang="en-US" altLang="zh-CN" b="1">
                    <a:solidFill>
                      <a:schemeClr val="tx2"/>
                    </a:solidFill>
                    <a:latin typeface="Arial" charset="0"/>
                    <a:ea typeface="宋体" charset="0"/>
                  </a:rPr>
                  <a:t>receive</a:t>
                </a:r>
              </a:p>
            </p:txBody>
          </p:sp>
          <p:sp>
            <p:nvSpPr>
              <p:cNvPr id="31" name="Rectangle 32"/>
              <p:cNvSpPr>
                <a:spLocks noChangeArrowheads="1"/>
              </p:cNvSpPr>
              <p:nvPr/>
            </p:nvSpPr>
            <p:spPr bwMode="auto">
              <a:xfrm>
                <a:off x="5013" y="3184"/>
                <a:ext cx="5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>
                  <a:defRPr/>
                </a:pPr>
                <a:r>
                  <a:rPr kumimoji="1" lang="en-US" altLang="zh-CN" b="1">
                    <a:solidFill>
                      <a:schemeClr val="tx2"/>
                    </a:solidFill>
                    <a:latin typeface="Arial" charset="0"/>
                    <a:ea typeface="宋体" charset="0"/>
                  </a:rPr>
                  <a:t>send</a:t>
                </a:r>
              </a:p>
            </p:txBody>
          </p:sp>
        </p:grpSp>
        <p:grpSp>
          <p:nvGrpSpPr>
            <p:cNvPr id="32" name="Group 33"/>
            <p:cNvGrpSpPr>
              <a:grpSpLocks/>
            </p:cNvGrpSpPr>
            <p:nvPr/>
          </p:nvGrpSpPr>
          <p:grpSpPr bwMode="auto">
            <a:xfrm>
              <a:off x="1893889" y="3928906"/>
              <a:ext cx="2166937" cy="1653007"/>
              <a:chOff x="233" y="2935"/>
              <a:chExt cx="1365" cy="888"/>
            </a:xfrm>
          </p:grpSpPr>
          <p:sp>
            <p:nvSpPr>
              <p:cNvPr id="33" name="Line 34"/>
              <p:cNvSpPr>
                <a:spLocks noChangeShapeType="1"/>
              </p:cNvSpPr>
              <p:nvPr/>
            </p:nvSpPr>
            <p:spPr bwMode="auto">
              <a:xfrm>
                <a:off x="1598" y="2935"/>
                <a:ext cx="0" cy="53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>
                  <a:latin typeface="Tahoma" charset="0"/>
                  <a:ea typeface="宋体" charset="0"/>
                </a:endParaRPr>
              </a:p>
            </p:txBody>
          </p:sp>
          <p:sp>
            <p:nvSpPr>
              <p:cNvPr id="34" name="Rectangle 35"/>
              <p:cNvSpPr>
                <a:spLocks noChangeArrowheads="1"/>
              </p:cNvSpPr>
              <p:nvPr/>
            </p:nvSpPr>
            <p:spPr bwMode="auto">
              <a:xfrm>
                <a:off x="233" y="3560"/>
                <a:ext cx="59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>
                  <a:defRPr/>
                </a:pPr>
                <a:r>
                  <a:rPr kumimoji="1" lang="en-US" altLang="zh-CN" b="1">
                    <a:solidFill>
                      <a:schemeClr val="tx2"/>
                    </a:solidFill>
                    <a:latin typeface="Arial" charset="0"/>
                    <a:ea typeface="宋体" charset="0"/>
                  </a:rPr>
                  <a:t>close</a:t>
                </a:r>
              </a:p>
            </p:txBody>
          </p:sp>
        </p:grpSp>
        <p:grpSp>
          <p:nvGrpSpPr>
            <p:cNvPr id="35" name="Group 36"/>
            <p:cNvGrpSpPr>
              <a:grpSpLocks/>
            </p:cNvGrpSpPr>
            <p:nvPr/>
          </p:nvGrpSpPr>
          <p:grpSpPr bwMode="auto">
            <a:xfrm>
              <a:off x="5257800" y="4713684"/>
              <a:ext cx="5035551" cy="1282571"/>
              <a:chOff x="2352" y="3395"/>
              <a:chExt cx="3172" cy="689"/>
            </a:xfrm>
          </p:grpSpPr>
          <p:sp>
            <p:nvSpPr>
              <p:cNvPr id="36" name="Line 37"/>
              <p:cNvSpPr>
                <a:spLocks noChangeShapeType="1"/>
              </p:cNvSpPr>
              <p:nvPr/>
            </p:nvSpPr>
            <p:spPr bwMode="auto">
              <a:xfrm>
                <a:off x="4142" y="3395"/>
                <a:ext cx="0" cy="3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>
                  <a:latin typeface="Tahoma" charset="0"/>
                  <a:ea typeface="宋体" charset="0"/>
                </a:endParaRPr>
              </a:p>
            </p:txBody>
          </p:sp>
          <p:sp>
            <p:nvSpPr>
              <p:cNvPr id="37" name="Line 38"/>
              <p:cNvSpPr>
                <a:spLocks noChangeShapeType="1"/>
              </p:cNvSpPr>
              <p:nvPr/>
            </p:nvSpPr>
            <p:spPr bwMode="auto">
              <a:xfrm>
                <a:off x="2371" y="3645"/>
                <a:ext cx="1048" cy="34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stealth" w="med" len="lg"/>
                <a:tailEnd type="stealth" w="med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>
                  <a:latin typeface="Tahoma" charset="0"/>
                  <a:ea typeface="宋体" charset="0"/>
                </a:endParaRPr>
              </a:p>
            </p:txBody>
          </p:sp>
          <p:sp>
            <p:nvSpPr>
              <p:cNvPr id="38" name="Rectangle 39"/>
              <p:cNvSpPr>
                <a:spLocks noChangeArrowheads="1"/>
              </p:cNvSpPr>
              <p:nvPr/>
            </p:nvSpPr>
            <p:spPr bwMode="auto">
              <a:xfrm rot="1020000">
                <a:off x="2352" y="3546"/>
                <a:ext cx="1068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>
                  <a:defRPr/>
                </a:pPr>
                <a:r>
                  <a:rPr kumimoji="1" lang="en-US" altLang="zh-CN" b="1">
                    <a:solidFill>
                      <a:schemeClr val="tx2"/>
                    </a:solidFill>
                    <a:latin typeface="Arial" charset="0"/>
                    <a:ea typeface="宋体" charset="0"/>
                  </a:rPr>
                  <a:t>disconnect</a:t>
                </a:r>
              </a:p>
            </p:txBody>
          </p:sp>
          <p:sp>
            <p:nvSpPr>
              <p:cNvPr id="39" name="Rectangle 40"/>
              <p:cNvSpPr>
                <a:spLocks noChangeArrowheads="1"/>
              </p:cNvSpPr>
              <p:nvPr/>
            </p:nvSpPr>
            <p:spPr bwMode="auto">
              <a:xfrm>
                <a:off x="4934" y="3821"/>
                <a:ext cx="59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>
                  <a:defRPr/>
                </a:pPr>
                <a:r>
                  <a:rPr kumimoji="1" lang="en-US" altLang="zh-CN" b="1">
                    <a:solidFill>
                      <a:schemeClr val="tx2"/>
                    </a:solidFill>
                    <a:latin typeface="Arial" charset="0"/>
                    <a:ea typeface="宋体" charset="0"/>
                  </a:rPr>
                  <a:t>close</a:t>
                </a:r>
              </a:p>
            </p:txBody>
          </p:sp>
        </p:grpSp>
      </p:grpSp>
      <p:sp>
        <p:nvSpPr>
          <p:cNvPr id="41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18565" y="382490"/>
            <a:ext cx="5701478" cy="507831"/>
          </a:xfrm>
        </p:spPr>
        <p:txBody>
          <a:bodyPr/>
          <a:lstStyle/>
          <a:p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进程间的远程通信</a:t>
            </a: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2" name="Rectangle 4"/>
          <p:cNvSpPr txBox="1">
            <a:spLocks noChangeArrowheads="1"/>
          </p:cNvSpPr>
          <p:nvPr/>
        </p:nvSpPr>
        <p:spPr>
          <a:xfrm>
            <a:off x="769526" y="1272832"/>
            <a:ext cx="6591300" cy="425374"/>
          </a:xfrm>
          <a:prstGeom prst="rect">
            <a:avLst/>
          </a:prstGeom>
        </p:spPr>
        <p:txBody>
          <a:bodyPr vert="horz" lIns="92075" tIns="46038" rIns="92075" bIns="46038" rtlCol="0" anchor="t" anchorCtr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Socket 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编程模型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71783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18565" y="382490"/>
            <a:ext cx="5701478" cy="507831"/>
          </a:xfrm>
        </p:spPr>
        <p:txBody>
          <a:bodyPr/>
          <a:lstStyle/>
          <a:p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进程间的远程通信</a:t>
            </a: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" y="1670250"/>
            <a:ext cx="7068332" cy="4681623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3140775" y="1049453"/>
            <a:ext cx="25186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b="1" kern="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Socket</a:t>
            </a:r>
            <a:r>
              <a:rPr lang="zh-CN" altLang="zh-CN" sz="2400" b="1" kern="0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Segoe UI" panose="020B0502040204020203" pitchFamily="34" charset="0"/>
              </a:rPr>
              <a:t>通信示意图</a:t>
            </a:r>
            <a:endParaRPr lang="zh-CN" altLang="zh-CN" sz="2400" b="1" kern="100" dirty="0">
              <a:solidFill>
                <a:srgbClr val="6C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9697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18565" y="382490"/>
            <a:ext cx="5701478" cy="507831"/>
          </a:xfrm>
        </p:spPr>
        <p:txBody>
          <a:bodyPr/>
          <a:lstStyle/>
          <a:p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进程间的远程通信</a:t>
            </a: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2" name="Rectangle 4"/>
          <p:cNvSpPr txBox="1">
            <a:spLocks noChangeArrowheads="1"/>
          </p:cNvSpPr>
          <p:nvPr/>
        </p:nvSpPr>
        <p:spPr>
          <a:xfrm>
            <a:off x="-376265" y="1080097"/>
            <a:ext cx="3845569" cy="425374"/>
          </a:xfrm>
          <a:prstGeom prst="rect">
            <a:avLst/>
          </a:prstGeom>
        </p:spPr>
        <p:txBody>
          <a:bodyPr vert="horz" wrap="square" lIns="92075" tIns="46038" rIns="92075" bIns="46038" rtlCol="0" anchor="t" anchorCtr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4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远程过程调用</a:t>
            </a:r>
          </a:p>
        </p:txBody>
      </p:sp>
      <p:sp>
        <p:nvSpPr>
          <p:cNvPr id="2" name="矩形 1"/>
          <p:cNvSpPr/>
          <p:nvPr/>
        </p:nvSpPr>
        <p:spPr>
          <a:xfrm>
            <a:off x="322729" y="1607779"/>
            <a:ext cx="78127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远程过程调用简称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RPC</a:t>
            </a:r>
            <a:r>
              <a:rPr lang="zh-CN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，是一种最为常见的远程服务。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RPC </a:t>
            </a:r>
            <a:r>
              <a:rPr lang="zh-CN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对于通过网络连接系统之间的过程调用进行了抽象。它在许多方面都类似于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IPC </a:t>
            </a:r>
            <a:r>
              <a:rPr lang="zh-CN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机制，并且通常建立在</a:t>
            </a:r>
            <a:r>
              <a: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 IPC </a:t>
            </a:r>
            <a:r>
              <a:rPr lang="zh-CN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之上。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26" name="图片 33" descr="https://img-blog.csdnimg.cn/20190105195710972.png?x-oss-process=image/watermark,type_ZmFuZ3poZW5naGVpdGk,shadow_10,text_aHR0cHM6Ly9ibG9nLmNzZG4ubmV0L2d1b3RpYW5xaW5n,size_16,color_FFFFFF,t_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74" y="2688818"/>
            <a:ext cx="5938838" cy="372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443194" y="1152273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040573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18566" y="382490"/>
            <a:ext cx="5701478" cy="507831"/>
          </a:xfrm>
        </p:spPr>
        <p:txBody>
          <a:bodyPr/>
          <a:lstStyle/>
          <a:p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进程间的远程通信</a:t>
            </a: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2" name="Rectangle 4"/>
          <p:cNvSpPr txBox="1">
            <a:spLocks noChangeArrowheads="1"/>
          </p:cNvSpPr>
          <p:nvPr/>
        </p:nvSpPr>
        <p:spPr>
          <a:xfrm>
            <a:off x="604559" y="1080101"/>
            <a:ext cx="2057400" cy="425374"/>
          </a:xfrm>
          <a:prstGeom prst="rect">
            <a:avLst/>
          </a:prstGeom>
        </p:spPr>
        <p:txBody>
          <a:bodyPr vert="horz" wrap="square" lIns="92075" tIns="46038" rIns="92075" bIns="46038" rtlCol="0" anchor="t" anchorCtr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4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远程</a:t>
            </a:r>
            <a:r>
              <a:rPr lang="zh-CN" altLang="en-US" sz="24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方法</a:t>
            </a:r>
            <a:r>
              <a:rPr lang="zh-CN" altLang="zh-CN" sz="2400" b="1" dirty="0">
                <a:solidFill>
                  <a:srgbClr val="6C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调用</a:t>
            </a:r>
          </a:p>
        </p:txBody>
      </p:sp>
      <p:sp>
        <p:nvSpPr>
          <p:cNvPr id="3" name="矩形 2"/>
          <p:cNvSpPr/>
          <p:nvPr/>
        </p:nvSpPr>
        <p:spPr>
          <a:xfrm>
            <a:off x="618565" y="1591775"/>
            <a:ext cx="72490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远程方法调用（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Remote Method Invocation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RMI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）是用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Java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在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JDK1.1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中实现的，它大大增强了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Java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开发分布式应用的能力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8566" y="2218441"/>
            <a:ext cx="7249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RMI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能够让在客户端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Java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虚拟机上的对象像调用本地对象一样调用服务端</a:t>
            </a:r>
            <a:r>
              <a:rPr lang="en-US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java </a:t>
            </a:r>
            <a:r>
              <a:rPr lang="zh-CN" altLang="zh-CN" b="1" kern="1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虚拟机中的对象上的方法</a:t>
            </a:r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600" y="3054552"/>
            <a:ext cx="4593864" cy="3113311"/>
          </a:xfrm>
          <a:prstGeom prst="rect">
            <a:avLst/>
          </a:prstGeom>
        </p:spPr>
      </p:pic>
      <p:sp>
        <p:nvSpPr>
          <p:cNvPr id="5" name="文本框 2"/>
          <p:cNvSpPr txBox="1">
            <a:spLocks noChangeArrowheads="1"/>
          </p:cNvSpPr>
          <p:nvPr/>
        </p:nvSpPr>
        <p:spPr bwMode="auto">
          <a:xfrm>
            <a:off x="3243917" y="6328651"/>
            <a:ext cx="2242484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3-15 RMI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通信原理图</a:t>
            </a:r>
            <a:endParaRPr kumimoji="0" lang="zh-CN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3194" y="1152273"/>
            <a:ext cx="161365" cy="246221"/>
          </a:xfrm>
          <a:prstGeom prst="rect">
            <a:avLst/>
          </a:prstGeom>
          <a:solidFill>
            <a:srgbClr val="E3893D"/>
          </a:solidFill>
        </p:spPr>
        <p:txBody>
          <a:bodyPr wrap="square" rtlCol="0">
            <a:spAutoFit/>
          </a:bodyPr>
          <a:lstStyle/>
          <a:p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36711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39"/>
          <p:cNvSpPr txBox="1"/>
          <p:nvPr/>
        </p:nvSpPr>
        <p:spPr>
          <a:xfrm>
            <a:off x="1742719" y="3919899"/>
            <a:ext cx="5755360" cy="133814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000" b="1" dirty="0">
                <a:solidFill>
                  <a:srgbClr val="0064B8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本章结束，谢谢！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7"/>
    </mc:Choice>
    <mc:Fallback xmlns="">
      <p:transition spd="slow" advTm="621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78FBA4B-B4D3-4FF7-9B77-EDE9C86864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7772400" cy="5486400"/>
          </a:xfrm>
        </p:spPr>
        <p:txBody>
          <a:bodyPr/>
          <a:lstStyle/>
          <a:p>
            <a:pPr lvl="1" eaLnBrk="1" hangingPunct="1"/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程序并行执行</a:t>
            </a:r>
          </a:p>
          <a:p>
            <a:pPr lvl="2" eaLnBrk="1" hangingPunct="1"/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多个程序的执行与其它程序无关，它们独占各自的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CPU</a:t>
            </a:r>
          </a:p>
          <a:p>
            <a:pPr lvl="2" eaLnBrk="1" hangingPunct="1"/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特点：顺序、封闭、可再现、资源独占、多个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CPU</a:t>
            </a:r>
          </a:p>
          <a:p>
            <a:pPr lvl="2" eaLnBrk="1" hangingPunct="1"/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对前述的程序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A、B，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其并行执行为：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            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en-US" altLang="zh-CN" b="1" baseline="-25000" dirty="0">
                <a:latin typeface="楷体_GB2312" pitchFamily="49" charset="-122"/>
                <a:ea typeface="楷体_GB2312" pitchFamily="49" charset="-122"/>
              </a:rPr>
              <a:t>A 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 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P</a:t>
            </a:r>
            <a:r>
              <a:rPr lang="en-US" altLang="zh-CN" b="1" baseline="-25000" dirty="0">
                <a:latin typeface="楷体_GB2312" pitchFamily="49" charset="-122"/>
                <a:ea typeface="楷体_GB2312" pitchFamily="49" charset="-122"/>
              </a:rPr>
              <a:t>A 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 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O</a:t>
            </a:r>
            <a:r>
              <a:rPr lang="en-US" altLang="zh-CN" b="1" baseline="-25000" dirty="0">
                <a:latin typeface="楷体_GB2312" pitchFamily="49" charset="-122"/>
                <a:ea typeface="楷体_GB2312" pitchFamily="49" charset="-122"/>
              </a:rPr>
              <a:t>A </a:t>
            </a:r>
            <a:endParaRPr lang="en-US" altLang="zh-CN" b="1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CN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          </a:t>
            </a:r>
            <a:r>
              <a:rPr lang="en-US" altLang="zh-CN" b="1" baseline="-25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en-US" altLang="zh-CN" b="1" baseline="-25000" dirty="0">
                <a:latin typeface="楷体_GB2312" pitchFamily="49" charset="-122"/>
                <a:ea typeface="楷体_GB2312" pitchFamily="49" charset="-122"/>
              </a:rPr>
              <a:t>B 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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 P</a:t>
            </a:r>
            <a:r>
              <a:rPr lang="en-US" altLang="zh-CN" b="1" baseline="-25000" dirty="0">
                <a:latin typeface="楷体_GB2312" pitchFamily="49" charset="-122"/>
                <a:ea typeface="楷体_GB2312" pitchFamily="49" charset="-122"/>
              </a:rPr>
              <a:t>B 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 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O</a:t>
            </a:r>
            <a:r>
              <a:rPr lang="en-US" altLang="zh-CN" b="1" baseline="-25000" dirty="0">
                <a:latin typeface="楷体_GB2312" pitchFamily="49" charset="-122"/>
                <a:ea typeface="楷体_GB2312" pitchFamily="49" charset="-122"/>
              </a:rPr>
              <a:t>B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总的执行时间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T</a:t>
            </a:r>
            <a:r>
              <a:rPr lang="en-US" altLang="zh-CN" b="1" baseline="-25000" dirty="0">
                <a:latin typeface="楷体_GB2312" pitchFamily="49" charset="-122"/>
                <a:ea typeface="楷体_GB2312" pitchFamily="49" charset="-122"/>
              </a:rPr>
              <a:t>P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=max{T</a:t>
            </a:r>
            <a:r>
              <a:rPr lang="en-US" altLang="zh-CN" b="1" baseline="-25000" dirty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，T</a:t>
            </a:r>
            <a:r>
              <a:rPr lang="en-US" altLang="zh-CN" b="1" baseline="-25000" dirty="0">
                <a:latin typeface="楷体_GB2312" pitchFamily="49" charset="-122"/>
                <a:ea typeface="楷体_GB2312" pitchFamily="49" charset="-122"/>
              </a:rPr>
              <a:t>B 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>
            <a:extLst>
              <a:ext uri="{FF2B5EF4-FFF2-40B4-BE49-F238E27FC236}">
                <a16:creationId xmlns:a16="http://schemas.microsoft.com/office/drawing/2014/main" id="{A6E547DF-A1DD-45D3-96A1-8951C925F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752475"/>
            <a:ext cx="42418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Times New Roman" panose="02020603050405020304" pitchFamily="18" charset="0"/>
              </a:rPr>
              <a:t>程序的并发执行及其特征 </a:t>
            </a:r>
          </a:p>
        </p:txBody>
      </p:sp>
      <p:sp>
        <p:nvSpPr>
          <p:cNvPr id="2052" name="Text Box 3">
            <a:extLst>
              <a:ext uri="{FF2B5EF4-FFF2-40B4-BE49-F238E27FC236}">
                <a16:creationId xmlns:a16="http://schemas.microsoft.com/office/drawing/2014/main" id="{6142F381-6364-424C-B923-3EAC8ABB1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524000"/>
            <a:ext cx="2720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latin typeface="Times New Roman" panose="02020603050405020304" pitchFamily="18" charset="0"/>
              </a:rPr>
              <a:t>1. </a:t>
            </a:r>
            <a:r>
              <a:rPr lang="zh-CN" altLang="en-US" b="1">
                <a:latin typeface="Times New Roman" panose="02020603050405020304" pitchFamily="18" charset="0"/>
              </a:rPr>
              <a:t>程序的并发执行 </a:t>
            </a:r>
          </a:p>
        </p:txBody>
      </p:sp>
      <p:graphicFrame>
        <p:nvGraphicFramePr>
          <p:cNvPr id="2050" name="Object 5">
            <a:extLst>
              <a:ext uri="{FF2B5EF4-FFF2-40B4-BE49-F238E27FC236}">
                <a16:creationId xmlns:a16="http://schemas.microsoft.com/office/drawing/2014/main" id="{291629FF-1D3B-4EF8-B019-B6FD32C83C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514600"/>
          <a:ext cx="91440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VISIO" r:id="rId3" imgW="3758040" imgH="1253160" progId="Visio.Drawing.4">
                  <p:embed/>
                </p:oleObj>
              </mc:Choice>
              <mc:Fallback>
                <p:oleObj name="VISIO" r:id="rId3" imgW="3758040" imgH="1253160" progId="Visio.Drawing.4">
                  <p:embed/>
                  <p:pic>
                    <p:nvPicPr>
                      <p:cNvPr id="2050" name="Object 5">
                        <a:extLst>
                          <a:ext uri="{FF2B5EF4-FFF2-40B4-BE49-F238E27FC236}">
                            <a16:creationId xmlns:a16="http://schemas.microsoft.com/office/drawing/2014/main" id="{291629FF-1D3B-4EF8-B019-B6FD32C83C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514600"/>
                        <a:ext cx="9144000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theme/theme1.xml><?xml version="1.0" encoding="utf-8"?>
<a:theme xmlns:a="http://schemas.openxmlformats.org/drawingml/2006/main" name="模板页面">
  <a:themeElements>
    <a:clrScheme name="自定义 9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0CEA3"/>
      </a:accent1>
      <a:accent2>
        <a:srgbClr val="C1D9DF"/>
      </a:accent2>
      <a:accent3>
        <a:srgbClr val="D870BB"/>
      </a:accent3>
      <a:accent4>
        <a:srgbClr val="61C09E"/>
      </a:accent4>
      <a:accent5>
        <a:srgbClr val="EFD836"/>
      </a:accent5>
      <a:accent6>
        <a:srgbClr val="73D2E8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模板页面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7058</TotalTime>
  <Words>5527</Words>
  <Application>Microsoft Office PowerPoint</Application>
  <PresentationFormat>全屏显示(4:3)</PresentationFormat>
  <Paragraphs>632</Paragraphs>
  <Slides>78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78</vt:i4>
      </vt:variant>
    </vt:vector>
  </HeadingPairs>
  <TitlesOfParts>
    <vt:vector size="105" baseType="lpstr">
      <vt:lpstr>DotumChe</vt:lpstr>
      <vt:lpstr>等线</vt:lpstr>
      <vt:lpstr>等线 Light</vt:lpstr>
      <vt:lpstr>仿宋</vt:lpstr>
      <vt:lpstr>黑体</vt:lpstr>
      <vt:lpstr>华文楷体</vt:lpstr>
      <vt:lpstr>楷体_GB2312</vt:lpstr>
      <vt:lpstr>宋体</vt:lpstr>
      <vt:lpstr>微软雅黑</vt:lpstr>
      <vt:lpstr>Arial</vt:lpstr>
      <vt:lpstr>Calibri</vt:lpstr>
      <vt:lpstr>Calibri Light</vt:lpstr>
      <vt:lpstr>Century Gothic</vt:lpstr>
      <vt:lpstr>Lucida Sans Unicode</vt:lpstr>
      <vt:lpstr>Segoe UI</vt:lpstr>
      <vt:lpstr>Symbol</vt:lpstr>
      <vt:lpstr>Tahoma</vt:lpstr>
      <vt:lpstr>Times New Roman</vt:lpstr>
      <vt:lpstr>Wingdings</vt:lpstr>
      <vt:lpstr>模板页面</vt:lpstr>
      <vt:lpstr>Custom Design</vt:lpstr>
      <vt:lpstr>1_模板页面</vt:lpstr>
      <vt:lpstr>1_Custom Design</vt:lpstr>
      <vt:lpstr>位图图像</vt:lpstr>
      <vt:lpstr>VISIO 4 Drawing</vt:lpstr>
      <vt:lpstr>Microsoft Word 文档</vt:lpstr>
      <vt:lpstr>Picture</vt:lpstr>
      <vt:lpstr>PowerPoint 演示文稿</vt:lpstr>
      <vt:lpstr>PowerPoint 演示文稿</vt:lpstr>
      <vt:lpstr>程序的顺序执行</vt:lpstr>
      <vt:lpstr>serial execution of programs</vt:lpstr>
      <vt:lpstr>程序顺序执行的特点</vt:lpstr>
      <vt:lpstr>PowerPoint 演示文稿</vt:lpstr>
      <vt:lpstr>PowerPoint 演示文稿</vt:lpstr>
      <vt:lpstr>PowerPoint 演示文稿</vt:lpstr>
      <vt:lpstr>PowerPoint 演示文稿</vt:lpstr>
      <vt:lpstr>程序并发执行的特点</vt:lpstr>
      <vt:lpstr>进程的定义</vt:lpstr>
      <vt:lpstr>PowerPoint 演示文稿</vt:lpstr>
      <vt:lpstr>进程同程序的比较</vt:lpstr>
      <vt:lpstr>PowerPoint 演示文稿</vt:lpstr>
      <vt:lpstr>PowerPoint 演示文稿</vt:lpstr>
      <vt:lpstr> 进程的特征</vt:lpstr>
      <vt:lpstr>进程的描述——进程控制块</vt:lpstr>
      <vt:lpstr>PowerPoint 演示文稿</vt:lpstr>
      <vt:lpstr>PCB的内容</vt:lpstr>
      <vt:lpstr>PowerPoint 演示文稿</vt:lpstr>
      <vt:lpstr>PowerPoint 演示文稿</vt:lpstr>
      <vt:lpstr>进程的状态及转换</vt:lpstr>
      <vt:lpstr>进程的三种基本状态</vt:lpstr>
      <vt:lpstr>PowerPoint 演示文稿</vt:lpstr>
      <vt:lpstr>进程的状态变迁图</vt:lpstr>
      <vt:lpstr>【思考题】</vt:lpstr>
      <vt:lpstr>进程控制块的组织方式</vt:lpstr>
      <vt:lpstr>PCB表组织方式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进程（上下文）切换步骤</vt:lpstr>
      <vt:lpstr>PowerPoint 演示文稿</vt:lpstr>
      <vt:lpstr>思考</vt:lpstr>
      <vt:lpstr>PowerPoint 演示文稿</vt:lpstr>
      <vt:lpstr>PowerPoint 演示文稿</vt:lpstr>
      <vt:lpstr>PowerPoint 演示文稿</vt:lpstr>
      <vt:lpstr>PowerPoint 演示文稿</vt:lpstr>
      <vt:lpstr>进程控制 </vt:lpstr>
      <vt:lpstr>进程图</vt:lpstr>
      <vt:lpstr>常用的进程控制原语</vt:lpstr>
      <vt:lpstr>PowerPoint 演示文稿</vt:lpstr>
      <vt:lpstr>PowerPoint 演示文稿</vt:lpstr>
      <vt:lpstr>PowerPoint 演示文稿</vt:lpstr>
      <vt:lpstr>进程管理</vt:lpstr>
      <vt:lpstr>进程管理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阻塞                         唤醒</vt:lpstr>
      <vt:lpstr>进程的挂起与激活</vt:lpstr>
      <vt:lpstr>思考</vt:lpstr>
      <vt:lpstr>PowerPoint 演示文稿</vt:lpstr>
      <vt:lpstr>PowerPoint 演示文稿</vt:lpstr>
      <vt:lpstr>PowerPoint 演示文稿</vt:lpstr>
      <vt:lpstr>PowerPoint 演示文稿</vt:lpstr>
      <vt:lpstr>内核支持线程和用户级线程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xzyf</cp:lastModifiedBy>
  <cp:revision>1137</cp:revision>
  <dcterms:created xsi:type="dcterms:W3CDTF">2015-08-18T02:51:00Z</dcterms:created>
  <dcterms:modified xsi:type="dcterms:W3CDTF">2020-09-07T03:56:13Z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2017-12-21T08:37:51.7033375Z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2052-11.1.0.9339</vt:lpwstr>
  </property>
</Properties>
</file>